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4.xml" ContentType="application/vnd.openxmlformats-officedocument.drawingml.chart+xml"/>
  <Override PartName="/ppt/notesSlides/notesSlide11.xml" ContentType="application/vnd.openxmlformats-officedocument.presentationml.notesSlide+xml"/>
  <Override PartName="/ppt/charts/chart5.xml" ContentType="application/vnd.openxmlformats-officedocument.drawingml.chart+xml"/>
  <Override PartName="/ppt/notesSlides/notesSlide12.xml" ContentType="application/vnd.openxmlformats-officedocument.presentationml.notesSlide+xml"/>
  <Override PartName="/ppt/charts/chart6.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46" d="100"/>
          <a:sy n="146" d="100"/>
        </p:scale>
        <p:origin x="59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c:style val="2"/>
  <c:chart>
    <c:title>
      <c:tx>
        <c:rich>
          <a:bodyPr/>
          <a:lstStyle/>
          <a:p>
            <a:pPr>
              <a:defRPr sz="1100" b="0" i="0" u="none" strike="noStrike">
                <a:solidFill>
                  <a:srgbClr val="1A2E4A"/>
                </a:solidFill>
                <a:latin typeface="Arial"/>
              </a:defRPr>
            </a:pPr>
            <a:r>
              <a:rPr lang="en-US" sz="1100" b="0" i="0" u="none" strike="noStrike">
                <a:solidFill>
                  <a:srgbClr val="1A2E4A"/>
                </a:solidFill>
                <a:latin typeface="Arial"/>
              </a:rPr>
              <a:t>Products Flagged by Nutrient (n = 2,189 total)</a:t>
            </a:r>
          </a:p>
        </c:rich>
      </c:tx>
      <c:overlay val="0"/>
    </c:title>
    <c:autoTitleDeleted val="0"/>
    <c:plotArea>
      <c:layout/>
      <c:barChart>
        <c:barDir val="bar"/>
        <c:grouping val="clustered"/>
        <c:varyColors val="0"/>
        <c:ser>
          <c:idx val="0"/>
          <c:order val="0"/>
          <c:tx>
            <c:strRef>
              <c:f>Sheet1!$B$1</c:f>
              <c:strCache>
                <c:ptCount val="1"/>
                <c:pt idx="0">
                  <c:v>Flagged Values</c:v>
                </c:pt>
              </c:strCache>
            </c:strRef>
          </c:tx>
          <c:spPr>
            <a:solidFill>
              <a:srgbClr val="1A7A8A"/>
            </a:solidFill>
            <a:effectLst/>
          </c:spPr>
          <c:invertIfNegative val="0"/>
          <c:dPt>
            <c:idx val="0"/>
            <c:invertIfNegative val="0"/>
            <c:bubble3D val="0"/>
            <c:extLst>
              <c:ext xmlns:c16="http://schemas.microsoft.com/office/drawing/2014/chart" uri="{C3380CC4-5D6E-409C-BE32-E72D297353CC}">
                <c16:uniqueId val="{00000001-0D84-4A38-8A54-C0015684AEFD}"/>
              </c:ext>
            </c:extLst>
          </c:dPt>
          <c:dPt>
            <c:idx val="1"/>
            <c:invertIfNegative val="0"/>
            <c:bubble3D val="0"/>
            <c:extLst>
              <c:ext xmlns:c16="http://schemas.microsoft.com/office/drawing/2014/chart" uri="{C3380CC4-5D6E-409C-BE32-E72D297353CC}">
                <c16:uniqueId val="{00000003-0D84-4A38-8A54-C0015684AEFD}"/>
              </c:ext>
            </c:extLst>
          </c:dPt>
          <c:dPt>
            <c:idx val="2"/>
            <c:invertIfNegative val="0"/>
            <c:bubble3D val="0"/>
            <c:extLst>
              <c:ext xmlns:c16="http://schemas.microsoft.com/office/drawing/2014/chart" uri="{C3380CC4-5D6E-409C-BE32-E72D297353CC}">
                <c16:uniqueId val="{00000005-0D84-4A38-8A54-C0015684AEFD}"/>
              </c:ext>
            </c:extLst>
          </c:dPt>
          <c:dPt>
            <c:idx val="3"/>
            <c:invertIfNegative val="0"/>
            <c:bubble3D val="0"/>
            <c:extLst>
              <c:ext xmlns:c16="http://schemas.microsoft.com/office/drawing/2014/chart" uri="{C3380CC4-5D6E-409C-BE32-E72D297353CC}">
                <c16:uniqueId val="{00000007-0D84-4A38-8A54-C0015684AEFD}"/>
              </c:ext>
            </c:extLst>
          </c:dPt>
          <c:dPt>
            <c:idx val="4"/>
            <c:invertIfNegative val="0"/>
            <c:bubble3D val="0"/>
            <c:extLst>
              <c:ext xmlns:c16="http://schemas.microsoft.com/office/drawing/2014/chart" uri="{C3380CC4-5D6E-409C-BE32-E72D297353CC}">
                <c16:uniqueId val="{00000009-0D84-4A38-8A54-C0015684AEFD}"/>
              </c:ext>
            </c:extLst>
          </c:dPt>
          <c:dPt>
            <c:idx val="5"/>
            <c:invertIfNegative val="0"/>
            <c:bubble3D val="0"/>
            <c:extLst>
              <c:ext xmlns:c16="http://schemas.microsoft.com/office/drawing/2014/chart" uri="{C3380CC4-5D6E-409C-BE32-E72D297353CC}">
                <c16:uniqueId val="{0000000B-0D84-4A38-8A54-C0015684AEFD}"/>
              </c:ext>
            </c:extLst>
          </c:dPt>
          <c:dPt>
            <c:idx val="6"/>
            <c:invertIfNegative val="0"/>
            <c:bubble3D val="0"/>
            <c:extLst>
              <c:ext xmlns:c16="http://schemas.microsoft.com/office/drawing/2014/chart" uri="{C3380CC4-5D6E-409C-BE32-E72D297353CC}">
                <c16:uniqueId val="{0000000D-0D84-4A38-8A54-C0015684AEFD}"/>
              </c:ext>
            </c:extLst>
          </c:dPt>
          <c:dPt>
            <c:idx val="7"/>
            <c:invertIfNegative val="0"/>
            <c:bubble3D val="0"/>
            <c:extLst>
              <c:ext xmlns:c16="http://schemas.microsoft.com/office/drawing/2014/chart" uri="{C3380CC4-5D6E-409C-BE32-E72D297353CC}">
                <c16:uniqueId val="{0000000F-0D84-4A38-8A54-C0015684AEFD}"/>
              </c:ext>
            </c:extLst>
          </c:dPt>
          <c:dPt>
            <c:idx val="8"/>
            <c:invertIfNegative val="0"/>
            <c:bubble3D val="0"/>
            <c:extLst>
              <c:ext xmlns:c16="http://schemas.microsoft.com/office/drawing/2014/chart" uri="{C3380CC4-5D6E-409C-BE32-E72D297353CC}">
                <c16:uniqueId val="{00000011-0D84-4A38-8A54-C0015684AEFD}"/>
              </c:ext>
            </c:extLst>
          </c:dPt>
          <c:dPt>
            <c:idx val="9"/>
            <c:invertIfNegative val="0"/>
            <c:bubble3D val="0"/>
            <c:extLst>
              <c:ext xmlns:c16="http://schemas.microsoft.com/office/drawing/2014/chart" uri="{C3380CC4-5D6E-409C-BE32-E72D297353CC}">
                <c16:uniqueId val="{00000013-0D84-4A38-8A54-C0015684AEFD}"/>
              </c:ext>
            </c:extLst>
          </c:dPt>
          <c:dLbls>
            <c:numFmt formatCode="#,##0" sourceLinked="0"/>
            <c:spPr>
              <a:noFill/>
              <a:ln>
                <a:noFill/>
              </a:ln>
              <a:effectLst/>
            </c:spPr>
            <c:txPr>
              <a:bodyPr/>
              <a:lstStyle/>
              <a:p>
                <a:pPr>
                  <a:defRPr sz="900" b="0" i="0" u="none" strike="noStrike">
                    <a:solidFill>
                      <a:srgbClr val="1A2E4A"/>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Sodium</c:v>
                </c:pt>
                <c:pt idx="1">
                  <c:v>Cholesterol</c:v>
                </c:pt>
                <c:pt idx="2">
                  <c:v>Carbs</c:v>
                </c:pt>
                <c:pt idx="3">
                  <c:v>Total Sugar</c:v>
                </c:pt>
                <c:pt idx="4">
                  <c:v>Calories</c:v>
                </c:pt>
                <c:pt idx="5">
                  <c:v>Fiber</c:v>
                </c:pt>
                <c:pt idx="6">
                  <c:v>Protein</c:v>
                </c:pt>
                <c:pt idx="7">
                  <c:v>Sat Fat</c:v>
                </c:pt>
                <c:pt idx="8">
                  <c:v>Trans Fat</c:v>
                </c:pt>
                <c:pt idx="9">
                  <c:v>Fat</c:v>
                </c:pt>
              </c:strCache>
            </c:strRef>
          </c:cat>
          <c:val>
            <c:numRef>
              <c:f>Sheet1!$B$2:$B$11</c:f>
              <c:numCache>
                <c:formatCode>General</c:formatCode>
                <c:ptCount val="10"/>
                <c:pt idx="0">
                  <c:v>1786</c:v>
                </c:pt>
                <c:pt idx="1">
                  <c:v>135</c:v>
                </c:pt>
                <c:pt idx="2">
                  <c:v>82</c:v>
                </c:pt>
                <c:pt idx="3">
                  <c:v>58</c:v>
                </c:pt>
                <c:pt idx="4">
                  <c:v>53</c:v>
                </c:pt>
                <c:pt idx="5">
                  <c:v>18</c:v>
                </c:pt>
                <c:pt idx="6">
                  <c:v>16</c:v>
                </c:pt>
                <c:pt idx="7">
                  <c:v>12</c:v>
                </c:pt>
                <c:pt idx="8">
                  <c:v>5</c:v>
                </c:pt>
                <c:pt idx="9">
                  <c:v>13</c:v>
                </c:pt>
              </c:numCache>
            </c:numRef>
          </c:val>
          <c:extLst>
            <c:ext xmlns:c16="http://schemas.microsoft.com/office/drawing/2014/chart" uri="{C3380CC4-5D6E-409C-BE32-E72D297353CC}">
              <c16:uniqueId val="{00000014-0D84-4A38-8A54-C0015684AEFD}"/>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7FAFB"/>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100" b="0" i="0" u="none" strike="noStrike">
                <a:solidFill>
                  <a:srgbClr val="1A2E4A"/>
                </a:solidFill>
                <a:latin typeface="Arial"/>
              </a:defRPr>
            </a:pPr>
            <a:r>
              <a:rPr lang="en-US" sz="1100" b="0" i="0" u="none" strike="noStrike">
                <a:solidFill>
                  <a:srgbClr val="1A2E4A"/>
                </a:solidFill>
                <a:latin typeface="Arial"/>
              </a:rPr>
              <a:t>Top Categories</a:t>
            </a:r>
          </a:p>
        </c:rich>
      </c:tx>
      <c:overlay val="0"/>
    </c:title>
    <c:autoTitleDeleted val="0"/>
    <c:plotArea>
      <c:layout/>
      <c:barChart>
        <c:barDir val="bar"/>
        <c:grouping val="clustered"/>
        <c:varyColors val="0"/>
        <c:ser>
          <c:idx val="0"/>
          <c:order val="0"/>
          <c:tx>
            <c:strRef>
              <c:f>Sheet1!$B$1</c:f>
              <c:strCache>
                <c:ptCount val="1"/>
                <c:pt idx="0">
                  <c:v>Median NDS</c:v>
                </c:pt>
              </c:strCache>
            </c:strRef>
          </c:tx>
          <c:spPr>
            <a:solidFill>
              <a:srgbClr val="27AE60"/>
            </a:solidFill>
            <a:effectLst/>
          </c:spPr>
          <c:invertIfNegative val="0"/>
          <c:dLbls>
            <c:numFmt formatCode="#,##0" sourceLinked="0"/>
            <c:spPr>
              <a:noFill/>
              <a:ln>
                <a:noFill/>
              </a:ln>
              <a:effectLst/>
            </c:spPr>
            <c:txPr>
              <a:bodyPr/>
              <a:lstStyle/>
              <a:p>
                <a:pPr>
                  <a:defRPr sz="800" b="0" i="0" u="none" strike="noStrike">
                    <a:solidFill>
                      <a:srgbClr val="1A2E4A"/>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Fish Unprepared</c:v>
                </c:pt>
                <c:pt idx="1">
                  <c:v>Shellfish Unprepared</c:v>
                </c:pt>
                <c:pt idx="2">
                  <c:v>Vegetable/Lentil Mixes</c:v>
                </c:pt>
                <c:pt idx="3">
                  <c:v>Canned Tuna</c:v>
                </c:pt>
                <c:pt idx="4">
                  <c:v>Frozen Fish/Seafood</c:v>
                </c:pt>
                <c:pt idx="5">
                  <c:v>Energy/Protein Drinks</c:v>
                </c:pt>
                <c:pt idx="6">
                  <c:v>Meal Replacement</c:v>
                </c:pt>
                <c:pt idx="7">
                  <c:v>Other Grains/Seeds</c:v>
                </c:pt>
                <c:pt idx="8">
                  <c:v>Frozen Vegetables</c:v>
                </c:pt>
              </c:strCache>
            </c:strRef>
          </c:cat>
          <c:val>
            <c:numRef>
              <c:f>Sheet1!$B$2:$B$10</c:f>
              <c:numCache>
                <c:formatCode>General</c:formatCode>
                <c:ptCount val="9"/>
                <c:pt idx="0">
                  <c:v>32.200000000000003</c:v>
                </c:pt>
                <c:pt idx="1">
                  <c:v>18.600000000000001</c:v>
                </c:pt>
                <c:pt idx="2">
                  <c:v>26.1</c:v>
                </c:pt>
                <c:pt idx="3">
                  <c:v>27.2</c:v>
                </c:pt>
                <c:pt idx="4">
                  <c:v>16.8</c:v>
                </c:pt>
                <c:pt idx="5">
                  <c:v>21.2</c:v>
                </c:pt>
                <c:pt idx="6">
                  <c:v>18</c:v>
                </c:pt>
                <c:pt idx="7">
                  <c:v>15.2</c:v>
                </c:pt>
                <c:pt idx="8">
                  <c:v>14.3</c:v>
                </c:pt>
              </c:numCache>
            </c:numRef>
          </c:val>
          <c:extLst>
            <c:ext xmlns:c16="http://schemas.microsoft.com/office/drawing/2014/chart" uri="{C3380CC4-5D6E-409C-BE32-E72D297353CC}">
              <c16:uniqueId val="{00000000-6E8C-4434-8C17-48D40AA6219E}"/>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7FAFB"/>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100" b="0" i="0" u="none" strike="noStrike">
                <a:solidFill>
                  <a:srgbClr val="1A2E4A"/>
                </a:solidFill>
                <a:latin typeface="Arial"/>
              </a:defRPr>
            </a:pPr>
            <a:r>
              <a:rPr lang="en-US" sz="1100" b="0" i="0" u="none" strike="noStrike">
                <a:solidFill>
                  <a:srgbClr val="1A2E4A"/>
                </a:solidFill>
                <a:latin typeface="Arial"/>
              </a:rPr>
              <a:t>Bottom Categories</a:t>
            </a:r>
          </a:p>
        </c:rich>
      </c:tx>
      <c:overlay val="0"/>
    </c:title>
    <c:autoTitleDeleted val="0"/>
    <c:plotArea>
      <c:layout/>
      <c:barChart>
        <c:barDir val="bar"/>
        <c:grouping val="clustered"/>
        <c:varyColors val="0"/>
        <c:ser>
          <c:idx val="0"/>
          <c:order val="0"/>
          <c:tx>
            <c:strRef>
              <c:f>Sheet1!$B$1</c:f>
              <c:strCache>
                <c:ptCount val="1"/>
                <c:pt idx="0">
                  <c:v>Median NDS</c:v>
                </c:pt>
              </c:strCache>
            </c:strRef>
          </c:tx>
          <c:spPr>
            <a:solidFill>
              <a:srgbClr val="C0392B"/>
            </a:solidFill>
            <a:effectLst/>
          </c:spPr>
          <c:invertIfNegative val="0"/>
          <c:dLbls>
            <c:numFmt formatCode="#,##0" sourceLinked="0"/>
            <c:spPr>
              <a:noFill/>
              <a:ln>
                <a:noFill/>
              </a:ln>
              <a:effectLst/>
            </c:spPr>
            <c:txPr>
              <a:bodyPr/>
              <a:lstStyle/>
              <a:p>
                <a:pPr>
                  <a:defRPr sz="800" b="0" i="0" u="none" strike="noStrike">
                    <a:solidFill>
                      <a:srgbClr val="1A2E4A"/>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Ketchup/Mustard/BBQ</c:v>
                </c:pt>
                <c:pt idx="1">
                  <c:v>Ethnic Sauces</c:v>
                </c:pt>
                <c:pt idx="2">
                  <c:v>Gravy Mix</c:v>
                </c:pt>
                <c:pt idx="3">
                  <c:v>Granulated Sugar</c:v>
                </c:pt>
                <c:pt idx="4">
                  <c:v>Honey</c:v>
                </c:pt>
                <c:pt idx="5">
                  <c:v>RTD Beverages</c:v>
                </c:pt>
                <c:pt idx="6">
                  <c:v>Alcohol</c:v>
                </c:pt>
                <c:pt idx="7">
                  <c:v>Soda</c:v>
                </c:pt>
                <c:pt idx="8">
                  <c:v>Iced Tea</c:v>
                </c:pt>
              </c:strCache>
            </c:strRef>
          </c:cat>
          <c:val>
            <c:numRef>
              <c:f>Sheet1!$B$2:$B$10</c:f>
              <c:numCache>
                <c:formatCode>General</c:formatCode>
                <c:ptCount val="9"/>
                <c:pt idx="0">
                  <c:v>-60.2</c:v>
                </c:pt>
                <c:pt idx="1">
                  <c:v>-57.6</c:v>
                </c:pt>
                <c:pt idx="2">
                  <c:v>-53.4</c:v>
                </c:pt>
                <c:pt idx="3">
                  <c:v>-53.3</c:v>
                </c:pt>
                <c:pt idx="4">
                  <c:v>-53.3</c:v>
                </c:pt>
                <c:pt idx="5">
                  <c:v>-50.5</c:v>
                </c:pt>
                <c:pt idx="6">
                  <c:v>-50</c:v>
                </c:pt>
                <c:pt idx="7">
                  <c:v>-49</c:v>
                </c:pt>
                <c:pt idx="8">
                  <c:v>-48.6</c:v>
                </c:pt>
              </c:numCache>
            </c:numRef>
          </c:val>
          <c:extLst>
            <c:ext xmlns:c16="http://schemas.microsoft.com/office/drawing/2014/chart" uri="{C3380CC4-5D6E-409C-BE32-E72D297353CC}">
              <c16:uniqueId val="{00000000-FD5E-4FBC-81B0-CF425F3895AB}"/>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7FAFB"/>
    </a:solid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000" b="0" i="0" u="none" strike="noStrike">
                <a:solidFill>
                  <a:srgbClr val="1A2E4A"/>
                </a:solidFill>
                <a:latin typeface="Arial"/>
              </a:defRPr>
            </a:pPr>
            <a:r>
              <a:rPr lang="en-US" sz="1000" b="0" i="0" u="none" strike="noStrike">
                <a:solidFill>
                  <a:srgbClr val="1A2E4A"/>
                </a:solidFill>
                <a:latin typeface="Arial"/>
              </a:rPr>
              <a:t>Calories per Serving by Cheese Subtype</a:t>
            </a:r>
          </a:p>
        </c:rich>
      </c:tx>
      <c:overlay val="0"/>
    </c:title>
    <c:autoTitleDeleted val="0"/>
    <c:plotArea>
      <c:layout/>
      <c:barChart>
        <c:barDir val="bar"/>
        <c:grouping val="clustered"/>
        <c:varyColors val="0"/>
        <c:ser>
          <c:idx val="0"/>
          <c:order val="0"/>
          <c:tx>
            <c:strRef>
              <c:f>Sheet1!$B$1</c:f>
              <c:strCache>
                <c:ptCount val="1"/>
                <c:pt idx="0">
                  <c:v>Calories per Serving</c:v>
                </c:pt>
              </c:strCache>
            </c:strRef>
          </c:tx>
          <c:spPr>
            <a:solidFill>
              <a:srgbClr val="1A7A8A"/>
            </a:solidFill>
            <a:effectLst/>
          </c:spPr>
          <c:invertIfNegative val="0"/>
          <c:dLbls>
            <c:numFmt formatCode="#,##0" sourceLinked="0"/>
            <c:spPr>
              <a:noFill/>
              <a:ln>
                <a:noFill/>
              </a:ln>
              <a:effectLst/>
            </c:spPr>
            <c:txPr>
              <a:bodyPr/>
              <a:lstStyle/>
              <a:p>
                <a:pPr>
                  <a:defRPr sz="850" b="0" i="0" u="none" strike="noStrike">
                    <a:solidFill>
                      <a:srgbClr val="1A2E4A"/>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Cheddar</c:v>
                </c:pt>
                <c:pt idx="1">
                  <c:v>Parmesan</c:v>
                </c:pt>
                <c:pt idx="2">
                  <c:v>Swiss</c:v>
                </c:pt>
                <c:pt idx="3">
                  <c:v>Blue</c:v>
                </c:pt>
                <c:pt idx="4">
                  <c:v>Gouda</c:v>
                </c:pt>
                <c:pt idx="5">
                  <c:v>Brie</c:v>
                </c:pt>
                <c:pt idx="6">
                  <c:v>American</c:v>
                </c:pt>
                <c:pt idx="7">
                  <c:v>Cream Cheese</c:v>
                </c:pt>
                <c:pt idx="8">
                  <c:v>Mozzarella</c:v>
                </c:pt>
                <c:pt idx="9">
                  <c:v>Feta</c:v>
                </c:pt>
                <c:pt idx="10">
                  <c:v>Ricotta</c:v>
                </c:pt>
                <c:pt idx="11">
                  <c:v>Cottage</c:v>
                </c:pt>
              </c:strCache>
            </c:strRef>
          </c:cat>
          <c:val>
            <c:numRef>
              <c:f>Sheet1!$B$2:$B$13</c:f>
              <c:numCache>
                <c:formatCode>General</c:formatCode>
                <c:ptCount val="12"/>
                <c:pt idx="0">
                  <c:v>393</c:v>
                </c:pt>
                <c:pt idx="1">
                  <c:v>393</c:v>
                </c:pt>
                <c:pt idx="2">
                  <c:v>384</c:v>
                </c:pt>
                <c:pt idx="3">
                  <c:v>357</c:v>
                </c:pt>
                <c:pt idx="4">
                  <c:v>357</c:v>
                </c:pt>
                <c:pt idx="5">
                  <c:v>357</c:v>
                </c:pt>
                <c:pt idx="6">
                  <c:v>333</c:v>
                </c:pt>
                <c:pt idx="7">
                  <c:v>290</c:v>
                </c:pt>
                <c:pt idx="8">
                  <c:v>286</c:v>
                </c:pt>
                <c:pt idx="9">
                  <c:v>250</c:v>
                </c:pt>
                <c:pt idx="10">
                  <c:v>148</c:v>
                </c:pt>
                <c:pt idx="11">
                  <c:v>88</c:v>
                </c:pt>
              </c:numCache>
            </c:numRef>
          </c:val>
          <c:extLst>
            <c:ext xmlns:c16="http://schemas.microsoft.com/office/drawing/2014/chart" uri="{C3380CC4-5D6E-409C-BE32-E72D297353CC}">
              <c16:uniqueId val="{00000000-668A-4A61-96D0-49ECBF1BD0EC}"/>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7FAFB"/>
    </a:solid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100" b="0" i="0" u="none" strike="noStrike">
                <a:solidFill>
                  <a:srgbClr val="1A2E4A"/>
                </a:solidFill>
                <a:latin typeface="Arial"/>
              </a:defRPr>
            </a:pPr>
            <a:r>
              <a:rPr lang="en-US" sz="1100" b="0" i="0" u="none" strike="noStrike">
                <a:solidFill>
                  <a:srgbClr val="1A2E4A"/>
                </a:solidFill>
                <a:latin typeface="Arial"/>
              </a:rPr>
              <a:t>Calorie Source by Snack Subcategory (%)</a:t>
            </a:r>
          </a:p>
        </c:rich>
      </c:tx>
      <c:overlay val="0"/>
    </c:title>
    <c:autoTitleDeleted val="0"/>
    <c:plotArea>
      <c:layout/>
      <c:barChart>
        <c:barDir val="col"/>
        <c:grouping val="clustered"/>
        <c:varyColors val="0"/>
        <c:ser>
          <c:idx val="0"/>
          <c:order val="0"/>
          <c:tx>
            <c:strRef>
              <c:f>Sheet1!$B$1</c:f>
              <c:strCache>
                <c:ptCount val="1"/>
                <c:pt idx="0">
                  <c:v>% Cal from Fat</c:v>
                </c:pt>
              </c:strCache>
            </c:strRef>
          </c:tx>
          <c:spPr>
            <a:solidFill>
              <a:srgbClr val="1A7A8A"/>
            </a:solidFill>
            <a:effectLst/>
          </c:spPr>
          <c:invertIfNegative val="0"/>
          <c:cat>
            <c:strRef>
              <c:f>Sheet1!$A$2:$A$6</c:f>
              <c:strCache>
                <c:ptCount val="5"/>
                <c:pt idx="0">
                  <c:v>Seeds &amp; Nuts</c:v>
                </c:pt>
                <c:pt idx="1">
                  <c:v>Energy Bars</c:v>
                </c:pt>
                <c:pt idx="2">
                  <c:v>Cookies</c:v>
                </c:pt>
                <c:pt idx="3">
                  <c:v>Chips &amp; Pretzels</c:v>
                </c:pt>
                <c:pt idx="4">
                  <c:v>Crackers</c:v>
                </c:pt>
              </c:strCache>
            </c:strRef>
          </c:cat>
          <c:val>
            <c:numRef>
              <c:f>Sheet1!$B$2:$B$6</c:f>
              <c:numCache>
                <c:formatCode>General</c:formatCode>
                <c:ptCount val="5"/>
                <c:pt idx="0">
                  <c:v>60</c:v>
                </c:pt>
                <c:pt idx="1">
                  <c:v>42</c:v>
                </c:pt>
                <c:pt idx="2">
                  <c:v>40</c:v>
                </c:pt>
                <c:pt idx="3">
                  <c:v>36</c:v>
                </c:pt>
                <c:pt idx="4">
                  <c:v>38</c:v>
                </c:pt>
              </c:numCache>
            </c:numRef>
          </c:val>
          <c:extLst>
            <c:ext xmlns:c16="http://schemas.microsoft.com/office/drawing/2014/chart" uri="{C3380CC4-5D6E-409C-BE32-E72D297353CC}">
              <c16:uniqueId val="{00000000-897D-464A-A468-FAE2F5C4CB42}"/>
            </c:ext>
          </c:extLst>
        </c:ser>
        <c:ser>
          <c:idx val="1"/>
          <c:order val="1"/>
          <c:tx>
            <c:strRef>
              <c:f>Sheet1!$C$1</c:f>
              <c:strCache>
                <c:ptCount val="1"/>
                <c:pt idx="0">
                  <c:v>% Cal from Carbs</c:v>
                </c:pt>
              </c:strCache>
            </c:strRef>
          </c:tx>
          <c:spPr>
            <a:solidFill>
              <a:srgbClr val="E67E22"/>
            </a:solidFill>
            <a:effectLst/>
          </c:spPr>
          <c:invertIfNegative val="0"/>
          <c:cat>
            <c:strRef>
              <c:f>Sheet1!$A$2:$A$6</c:f>
              <c:strCache>
                <c:ptCount val="5"/>
                <c:pt idx="0">
                  <c:v>Seeds &amp; Nuts</c:v>
                </c:pt>
                <c:pt idx="1">
                  <c:v>Energy Bars</c:v>
                </c:pt>
                <c:pt idx="2">
                  <c:v>Cookies</c:v>
                </c:pt>
                <c:pt idx="3">
                  <c:v>Chips &amp; Pretzels</c:v>
                </c:pt>
                <c:pt idx="4">
                  <c:v>Crackers</c:v>
                </c:pt>
              </c:strCache>
            </c:strRef>
          </c:cat>
          <c:val>
            <c:numRef>
              <c:f>Sheet1!$C$2:$C$6</c:f>
              <c:numCache>
                <c:formatCode>General</c:formatCode>
                <c:ptCount val="5"/>
                <c:pt idx="0">
                  <c:v>24</c:v>
                </c:pt>
                <c:pt idx="1">
                  <c:v>36</c:v>
                </c:pt>
                <c:pt idx="2">
                  <c:v>55</c:v>
                </c:pt>
                <c:pt idx="3">
                  <c:v>55</c:v>
                </c:pt>
                <c:pt idx="4">
                  <c:v>57</c:v>
                </c:pt>
              </c:numCache>
            </c:numRef>
          </c:val>
          <c:extLst>
            <c:ext xmlns:c16="http://schemas.microsoft.com/office/drawing/2014/chart" uri="{C3380CC4-5D6E-409C-BE32-E72D297353CC}">
              <c16:uniqueId val="{00000001-897D-464A-A468-FAE2F5C4CB42}"/>
            </c:ext>
          </c:extLst>
        </c:ser>
        <c:dLbls>
          <c:showLegendKey val="0"/>
          <c:showVal val="0"/>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1000">
              <a:solidFill>
                <a:srgbClr val="64748B"/>
              </a:solidFill>
            </a:defRPr>
          </a:pPr>
          <a:endParaRPr lang="en-US"/>
        </a:p>
      </c:txPr>
    </c:legend>
    <c:plotVisOnly val="1"/>
    <c:dispBlanksAs val="span"/>
    <c:showDLblsOverMax val="1"/>
  </c:chart>
  <c:spPr>
    <a:solidFill>
      <a:srgbClr val="F7FAFB"/>
    </a:solidFill>
    <a:ln>
      <a:noFill/>
    </a:ln>
    <a:effectLst/>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100" b="0" i="0" u="none" strike="noStrike">
                <a:solidFill>
                  <a:srgbClr val="1A2E4A"/>
                </a:solidFill>
                <a:latin typeface="Arial"/>
              </a:defRPr>
            </a:pPr>
            <a:r>
              <a:rPr lang="en-US" sz="1100" b="0" i="0" u="none" strike="noStrike">
                <a:solidFill>
                  <a:srgbClr val="1A2E4A"/>
                </a:solidFill>
                <a:latin typeface="Arial"/>
              </a:rPr>
              <a:t>Calories from Protein vs. Calories from Sugar per Serving (kcal)</a:t>
            </a:r>
          </a:p>
        </c:rich>
      </c:tx>
      <c:overlay val="0"/>
    </c:title>
    <c:autoTitleDeleted val="0"/>
    <c:plotArea>
      <c:layout/>
      <c:barChart>
        <c:barDir val="col"/>
        <c:grouping val="clustered"/>
        <c:varyColors val="0"/>
        <c:ser>
          <c:idx val="0"/>
          <c:order val="0"/>
          <c:tx>
            <c:strRef>
              <c:f>Sheet1!$B$1</c:f>
              <c:strCache>
                <c:ptCount val="1"/>
                <c:pt idx="0">
                  <c:v>Calories from Protein (kcal)</c:v>
                </c:pt>
              </c:strCache>
            </c:strRef>
          </c:tx>
          <c:spPr>
            <a:solidFill>
              <a:srgbClr val="1A7A8A"/>
            </a:solidFill>
            <a:effectLst/>
          </c:spPr>
          <c:invertIfNegative val="0"/>
          <c:cat>
            <c:strRef>
              <c:f>Sheet1!$A$2:$A$6</c:f>
              <c:strCache>
                <c:ptCount val="5"/>
                <c:pt idx="0">
                  <c:v>Skyr/Icelandic</c:v>
                </c:pt>
                <c:pt idx="1">
                  <c:v>Greek</c:v>
                </c:pt>
                <c:pt idx="2">
                  <c:v>Plain</c:v>
                </c:pt>
                <c:pt idx="3">
                  <c:v>Drinkable</c:v>
                </c:pt>
                <c:pt idx="4">
                  <c:v>Flavored</c:v>
                </c:pt>
              </c:strCache>
            </c:strRef>
          </c:cat>
          <c:val>
            <c:numRef>
              <c:f>Sheet1!$B$2:$B$6</c:f>
              <c:numCache>
                <c:formatCode>General</c:formatCode>
                <c:ptCount val="5"/>
                <c:pt idx="0">
                  <c:v>40</c:v>
                </c:pt>
                <c:pt idx="1">
                  <c:v>32</c:v>
                </c:pt>
                <c:pt idx="2">
                  <c:v>18.8</c:v>
                </c:pt>
                <c:pt idx="3">
                  <c:v>15.4</c:v>
                </c:pt>
                <c:pt idx="4">
                  <c:v>14.1</c:v>
                </c:pt>
              </c:numCache>
            </c:numRef>
          </c:val>
          <c:extLst>
            <c:ext xmlns:c16="http://schemas.microsoft.com/office/drawing/2014/chart" uri="{C3380CC4-5D6E-409C-BE32-E72D297353CC}">
              <c16:uniqueId val="{00000000-DD9D-4F0C-85FA-CC8D6FD363FF}"/>
            </c:ext>
          </c:extLst>
        </c:ser>
        <c:ser>
          <c:idx val="1"/>
          <c:order val="1"/>
          <c:tx>
            <c:strRef>
              <c:f>Sheet1!$C$1</c:f>
              <c:strCache>
                <c:ptCount val="1"/>
                <c:pt idx="0">
                  <c:v>Calories from Sugar (kcal)</c:v>
                </c:pt>
              </c:strCache>
            </c:strRef>
          </c:tx>
          <c:spPr>
            <a:solidFill>
              <a:srgbClr val="E67E22"/>
            </a:solidFill>
            <a:effectLst/>
          </c:spPr>
          <c:invertIfNegative val="0"/>
          <c:cat>
            <c:strRef>
              <c:f>Sheet1!$A$2:$A$6</c:f>
              <c:strCache>
                <c:ptCount val="5"/>
                <c:pt idx="0">
                  <c:v>Skyr/Icelandic</c:v>
                </c:pt>
                <c:pt idx="1">
                  <c:v>Greek</c:v>
                </c:pt>
                <c:pt idx="2">
                  <c:v>Plain</c:v>
                </c:pt>
                <c:pt idx="3">
                  <c:v>Drinkable</c:v>
                </c:pt>
                <c:pt idx="4">
                  <c:v>Flavored</c:v>
                </c:pt>
              </c:strCache>
            </c:strRef>
          </c:cat>
          <c:val>
            <c:numRef>
              <c:f>Sheet1!$C$2:$C$6</c:f>
              <c:numCache>
                <c:formatCode>General</c:formatCode>
                <c:ptCount val="5"/>
                <c:pt idx="0">
                  <c:v>26.7</c:v>
                </c:pt>
                <c:pt idx="1">
                  <c:v>36.6</c:v>
                </c:pt>
                <c:pt idx="2">
                  <c:v>19.8</c:v>
                </c:pt>
                <c:pt idx="3">
                  <c:v>33.299999999999997</c:v>
                </c:pt>
                <c:pt idx="4">
                  <c:v>42.4</c:v>
                </c:pt>
              </c:numCache>
            </c:numRef>
          </c:val>
          <c:extLst>
            <c:ext xmlns:c16="http://schemas.microsoft.com/office/drawing/2014/chart" uri="{C3380CC4-5D6E-409C-BE32-E72D297353CC}">
              <c16:uniqueId val="{00000001-DD9D-4F0C-85FA-CC8D6FD363FF}"/>
            </c:ext>
          </c:extLst>
        </c:ser>
        <c:dLbls>
          <c:showLegendKey val="0"/>
          <c:showVal val="0"/>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1000">
              <a:solidFill>
                <a:srgbClr val="64748B"/>
              </a:solidFill>
            </a:defRPr>
          </a:pPr>
          <a:endParaRPr lang="en-US"/>
        </a:p>
      </c:txPr>
    </c:legend>
    <c:plotVisOnly val="1"/>
    <c:dispBlanksAs val="span"/>
    <c:showDLblsOverMax val="1"/>
  </c:chart>
  <c:spPr>
    <a:solidFill>
      <a:srgbClr val="F7FAFB"/>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0152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E4A"/>
        </a:solidFill>
        <a:effectLst/>
      </p:bgPr>
    </p:bg>
    <p:spTree>
      <p:nvGrpSpPr>
        <p:cNvPr id="1" name=""/>
        <p:cNvGrpSpPr/>
        <p:nvPr/>
      </p:nvGrpSpPr>
      <p:grpSpPr>
        <a:xfrm>
          <a:off x="0" y="0"/>
          <a:ext cx="0" cy="0"/>
          <a:chOff x="0" y="0"/>
          <a:chExt cx="0" cy="0"/>
        </a:xfrm>
      </p:grpSpPr>
      <p:sp>
        <p:nvSpPr>
          <p:cNvPr id="3" name="Text 1"/>
          <p:cNvSpPr/>
          <p:nvPr/>
        </p:nvSpPr>
        <p:spPr>
          <a:xfrm>
            <a:off x="685800" y="914400"/>
            <a:ext cx="8046720" cy="1463040"/>
          </a:xfrm>
          <a:prstGeom prst="rect">
            <a:avLst/>
          </a:prstGeom>
          <a:noFill/>
          <a:ln/>
        </p:spPr>
        <p:txBody>
          <a:bodyPr wrap="square" rtlCol="0" anchor="ctr"/>
          <a:lstStyle/>
          <a:p>
            <a:pPr marL="0" indent="0" algn="l">
              <a:buNone/>
            </a:pPr>
            <a:r>
              <a:rPr lang="en-US" sz="3400" b="1" dirty="0">
                <a:solidFill>
                  <a:srgbClr val="FFFFFF"/>
                </a:solidFill>
                <a:latin typeface="Trebuchet MS" pitchFamily="34" charset="0"/>
                <a:ea typeface="Trebuchet MS" pitchFamily="34" charset="-122"/>
                <a:cs typeface="Trebuchet MS" pitchFamily="34" charset="-120"/>
              </a:rPr>
              <a:t>NUTRITIONAL PROFILES OF</a:t>
            </a:r>
            <a:endParaRPr lang="en-US" sz="3400" dirty="0"/>
          </a:p>
          <a:p>
            <a:pPr marL="0" indent="0" algn="l">
              <a:buNone/>
            </a:pPr>
            <a:r>
              <a:rPr lang="en-US" sz="3400" b="1" dirty="0">
                <a:solidFill>
                  <a:srgbClr val="FFFFFF"/>
                </a:solidFill>
                <a:latin typeface="Trebuchet MS" pitchFamily="34" charset="0"/>
                <a:ea typeface="Trebuchet MS" pitchFamily="34" charset="-122"/>
                <a:cs typeface="Trebuchet MS" pitchFamily="34" charset="-120"/>
              </a:rPr>
              <a:t>BRANDED FOOD PRODUCTS</a:t>
            </a:r>
            <a:endParaRPr lang="en-US" sz="3400" dirty="0"/>
          </a:p>
        </p:txBody>
      </p:sp>
      <p:sp>
        <p:nvSpPr>
          <p:cNvPr id="4" name="Text 2"/>
          <p:cNvSpPr/>
          <p:nvPr/>
        </p:nvSpPr>
        <p:spPr>
          <a:xfrm>
            <a:off x="685800" y="2423160"/>
            <a:ext cx="8046720" cy="731520"/>
          </a:xfrm>
          <a:prstGeom prst="rect">
            <a:avLst/>
          </a:prstGeom>
          <a:noFill/>
          <a:ln/>
        </p:spPr>
        <p:txBody>
          <a:bodyPr wrap="square" rtlCol="0" anchor="ctr"/>
          <a:lstStyle/>
          <a:p>
            <a:pPr marL="0" indent="0" algn="l">
              <a:buNone/>
            </a:pPr>
            <a:r>
              <a:rPr lang="en-US" sz="1600" dirty="0">
                <a:solidFill>
                  <a:srgbClr val="B0D4DC"/>
                </a:solidFill>
                <a:latin typeface="Calibri" pitchFamily="34" charset="0"/>
                <a:ea typeface="Calibri" pitchFamily="34" charset="-122"/>
                <a:cs typeface="Calibri" pitchFamily="34" charset="-120"/>
              </a:rPr>
              <a:t>Outlier Cleaning, Nutrient Density,</a:t>
            </a:r>
            <a:endParaRPr lang="en-US" sz="1600" dirty="0"/>
          </a:p>
          <a:p>
            <a:pPr marL="0" indent="0" algn="l">
              <a:buNone/>
            </a:pPr>
            <a:r>
              <a:rPr lang="en-US" sz="1600" dirty="0">
                <a:solidFill>
                  <a:srgbClr val="B0D4DC"/>
                </a:solidFill>
                <a:latin typeface="Calibri" pitchFamily="34" charset="0"/>
                <a:ea typeface="Calibri" pitchFamily="34" charset="-122"/>
                <a:cs typeface="Calibri" pitchFamily="34" charset="-120"/>
              </a:rPr>
              <a:t>Clustering, and Intra-Category Analysis</a:t>
            </a:r>
            <a:endParaRPr lang="en-US" sz="1600" dirty="0"/>
          </a:p>
        </p:txBody>
      </p:sp>
      <p:sp>
        <p:nvSpPr>
          <p:cNvPr id="5" name="Text 3"/>
          <p:cNvSpPr/>
          <p:nvPr/>
        </p:nvSpPr>
        <p:spPr>
          <a:xfrm>
            <a:off x="685800" y="4480560"/>
            <a:ext cx="8229600" cy="320040"/>
          </a:xfrm>
          <a:prstGeom prst="rect">
            <a:avLst/>
          </a:prstGeom>
          <a:noFill/>
          <a:ln/>
        </p:spPr>
        <p:txBody>
          <a:bodyPr wrap="square" rtlCol="0" anchor="ctr"/>
          <a:lstStyle/>
          <a:p>
            <a:pPr marL="0" indent="0" algn="l">
              <a:buNone/>
            </a:pPr>
            <a:r>
              <a:rPr lang="en-US" sz="1100" dirty="0">
                <a:solidFill>
                  <a:srgbClr val="7FAFC0"/>
                </a:solidFill>
                <a:latin typeface="Calibri" pitchFamily="34" charset="0"/>
                <a:ea typeface="Calibri" pitchFamily="34" charset="-122"/>
                <a:cs typeface="Calibri" pitchFamily="34" charset="-120"/>
              </a:rPr>
              <a:t>Jean Batista  |  DS 580  |  Dr. Jianyuan Ni  |  April 2026</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AFB"/>
        </a:solidFill>
        <a:effectLst/>
      </p:bgPr>
    </p:bg>
    <p:spTree>
      <p:nvGrpSpPr>
        <p:cNvPr id="1" name=""/>
        <p:cNvGrpSpPr/>
        <p:nvPr/>
      </p:nvGrpSpPr>
      <p:grpSpPr>
        <a:xfrm>
          <a:off x="0" y="0"/>
          <a:ext cx="0" cy="0"/>
          <a:chOff x="0" y="0"/>
          <a:chExt cx="0" cy="0"/>
        </a:xfrm>
      </p:grpSpPr>
      <p:sp>
        <p:nvSpPr>
          <p:cNvPr id="2" name="Text 0"/>
          <p:cNvSpPr/>
          <p:nvPr/>
        </p:nvSpPr>
        <p:spPr>
          <a:xfrm>
            <a:off x="502920" y="201168"/>
            <a:ext cx="8229600" cy="475488"/>
          </a:xfrm>
          <a:prstGeom prst="rect">
            <a:avLst/>
          </a:prstGeom>
          <a:noFill/>
          <a:ln/>
        </p:spPr>
        <p:txBody>
          <a:bodyPr wrap="square" lIns="0" tIns="0" rIns="0" bIns="0" rtlCol="0" anchor="ctr"/>
          <a:lstStyle/>
          <a:p>
            <a:pPr marL="0" indent="0" algn="l">
              <a:buNone/>
            </a:pPr>
            <a:r>
              <a:rPr lang="en-US" sz="2600" b="1" dirty="0">
                <a:solidFill>
                  <a:srgbClr val="1A2E4A"/>
                </a:solidFill>
                <a:latin typeface="Trebuchet MS" pitchFamily="34" charset="0"/>
                <a:ea typeface="Trebuchet MS" pitchFamily="34" charset="-122"/>
                <a:cs typeface="Trebuchet MS" pitchFamily="34" charset="-120"/>
              </a:rPr>
              <a:t>Inside Cheese: Calories Per Serving Vary 4x</a:t>
            </a:r>
            <a:endParaRPr lang="en-US" sz="2600" dirty="0"/>
          </a:p>
        </p:txBody>
      </p:sp>
      <p:sp>
        <p:nvSpPr>
          <p:cNvPr id="4" name="Text 2"/>
          <p:cNvSpPr/>
          <p:nvPr/>
        </p:nvSpPr>
        <p:spPr>
          <a:xfrm>
            <a:off x="274320" y="4828032"/>
            <a:ext cx="8595360" cy="201168"/>
          </a:xfrm>
          <a:prstGeom prst="rect">
            <a:avLst/>
          </a:prstGeom>
          <a:noFill/>
          <a:ln/>
        </p:spPr>
        <p:txBody>
          <a:bodyPr wrap="square" lIns="0" tIns="0" rIns="0" bIns="0" rtlCol="0" anchor="ctr"/>
          <a:lstStyle/>
          <a:p>
            <a:pPr marL="0" indent="0" algn="l">
              <a:buNone/>
            </a:pPr>
            <a:r>
              <a:rPr lang="en-US" sz="800" dirty="0">
                <a:solidFill>
                  <a:srgbClr val="64748B"/>
                </a:solidFill>
                <a:latin typeface="Calibri" pitchFamily="34" charset="0"/>
                <a:ea typeface="Calibri" pitchFamily="34" charset="-122"/>
                <a:cs typeface="Calibri" pitchFamily="34" charset="-120"/>
              </a:rPr>
              <a:t>Jean Batista  |  DS 580  |  USDA Branded Food Analysis – Project 2</a:t>
            </a:r>
            <a:endParaRPr lang="en-US" sz="800" dirty="0"/>
          </a:p>
        </p:txBody>
      </p:sp>
      <p:graphicFrame>
        <p:nvGraphicFramePr>
          <p:cNvPr id="5" name="Chart 0"/>
          <p:cNvGraphicFramePr/>
          <p:nvPr/>
        </p:nvGraphicFramePr>
        <p:xfrm>
          <a:off x="320040" y="777240"/>
          <a:ext cx="4846320" cy="3703320"/>
        </p:xfrm>
        <a:graphic>
          <a:graphicData uri="http://schemas.openxmlformats.org/drawingml/2006/chart">
            <c:chart xmlns:c="http://schemas.openxmlformats.org/drawingml/2006/chart" xmlns:r="http://schemas.openxmlformats.org/officeDocument/2006/relationships" r:id="rId3"/>
          </a:graphicData>
        </a:graphic>
      </p:graphicFrame>
      <p:sp>
        <p:nvSpPr>
          <p:cNvPr id="6" name="Shape 3"/>
          <p:cNvSpPr/>
          <p:nvPr/>
        </p:nvSpPr>
        <p:spPr>
          <a:xfrm>
            <a:off x="5440680" y="804672"/>
            <a:ext cx="3364992" cy="1133856"/>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7" name="Shape 4"/>
          <p:cNvSpPr/>
          <p:nvPr/>
        </p:nvSpPr>
        <p:spPr>
          <a:xfrm>
            <a:off x="5440680" y="804672"/>
            <a:ext cx="64008" cy="1133856"/>
          </a:xfrm>
          <a:prstGeom prst="rect">
            <a:avLst/>
          </a:prstGeom>
          <a:solidFill>
            <a:srgbClr val="1A7A8A"/>
          </a:solidFill>
          <a:ln w="12700">
            <a:solidFill>
              <a:srgbClr val="1A7A8A"/>
            </a:solidFill>
            <a:prstDash val="solid"/>
          </a:ln>
        </p:spPr>
        <p:txBody>
          <a:bodyPr/>
          <a:lstStyle/>
          <a:p>
            <a:endParaRPr lang="en-US"/>
          </a:p>
        </p:txBody>
      </p:sp>
      <p:sp>
        <p:nvSpPr>
          <p:cNvPr id="8" name="Text 5"/>
          <p:cNvSpPr/>
          <p:nvPr/>
        </p:nvSpPr>
        <p:spPr>
          <a:xfrm>
            <a:off x="5577840" y="877824"/>
            <a:ext cx="3182112" cy="256032"/>
          </a:xfrm>
          <a:prstGeom prst="rect">
            <a:avLst/>
          </a:prstGeom>
          <a:noFill/>
          <a:ln/>
        </p:spPr>
        <p:txBody>
          <a:bodyPr wrap="square" lIns="0" tIns="0" rIns="0" bIns="0" rtlCol="0" anchor="t"/>
          <a:lstStyle/>
          <a:p>
            <a:pPr marL="0" indent="0" algn="l">
              <a:buNone/>
            </a:pPr>
            <a:r>
              <a:rPr lang="en-US" sz="1200" b="1" dirty="0">
                <a:solidFill>
                  <a:srgbClr val="1A7A8A"/>
                </a:solidFill>
                <a:latin typeface="Trebuchet MS" pitchFamily="34" charset="0"/>
                <a:ea typeface="Trebuchet MS" pitchFamily="34" charset="-122"/>
                <a:cs typeface="Trebuchet MS" pitchFamily="34" charset="-120"/>
              </a:rPr>
              <a:t>Fat consistent across hard cheeses</a:t>
            </a:r>
            <a:endParaRPr lang="en-US" sz="1200" dirty="0"/>
          </a:p>
        </p:txBody>
      </p:sp>
      <p:sp>
        <p:nvSpPr>
          <p:cNvPr id="9" name="Text 6"/>
          <p:cNvSpPr/>
          <p:nvPr/>
        </p:nvSpPr>
        <p:spPr>
          <a:xfrm>
            <a:off x="5577840" y="1124712"/>
            <a:ext cx="3182112" cy="749808"/>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Cheddar, Swiss, Gouda, Blue, Brie all cluster at 28 to 32g of fat per serving. Switching between them does not reduce fat meaningfully.</a:t>
            </a:r>
            <a:endParaRPr lang="en-US" sz="1150" dirty="0"/>
          </a:p>
        </p:txBody>
      </p:sp>
      <p:sp>
        <p:nvSpPr>
          <p:cNvPr id="10" name="Shape 7"/>
          <p:cNvSpPr/>
          <p:nvPr/>
        </p:nvSpPr>
        <p:spPr>
          <a:xfrm>
            <a:off x="5440680" y="2029968"/>
            <a:ext cx="3364992" cy="1133856"/>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1" name="Shape 8"/>
          <p:cNvSpPr/>
          <p:nvPr/>
        </p:nvSpPr>
        <p:spPr>
          <a:xfrm>
            <a:off x="5440680" y="2029968"/>
            <a:ext cx="64008" cy="1133856"/>
          </a:xfrm>
          <a:prstGeom prst="rect">
            <a:avLst/>
          </a:prstGeom>
          <a:solidFill>
            <a:srgbClr val="7B5EA7"/>
          </a:solidFill>
          <a:ln w="12700">
            <a:solidFill>
              <a:srgbClr val="7B5EA7"/>
            </a:solidFill>
            <a:prstDash val="solid"/>
          </a:ln>
        </p:spPr>
        <p:txBody>
          <a:bodyPr/>
          <a:lstStyle/>
          <a:p>
            <a:endParaRPr lang="en-US"/>
          </a:p>
        </p:txBody>
      </p:sp>
      <p:sp>
        <p:nvSpPr>
          <p:cNvPr id="12" name="Text 9"/>
          <p:cNvSpPr/>
          <p:nvPr/>
        </p:nvSpPr>
        <p:spPr>
          <a:xfrm>
            <a:off x="5577840" y="2103120"/>
            <a:ext cx="3182112" cy="256032"/>
          </a:xfrm>
          <a:prstGeom prst="rect">
            <a:avLst/>
          </a:prstGeom>
          <a:noFill/>
          <a:ln/>
        </p:spPr>
        <p:txBody>
          <a:bodyPr wrap="square" lIns="0" tIns="0" rIns="0" bIns="0" rtlCol="0" anchor="t"/>
          <a:lstStyle/>
          <a:p>
            <a:pPr marL="0" indent="0" algn="l">
              <a:buNone/>
            </a:pPr>
            <a:r>
              <a:rPr lang="en-US" sz="1200" b="1" dirty="0">
                <a:solidFill>
                  <a:srgbClr val="7B5EA7"/>
                </a:solidFill>
                <a:latin typeface="Trebuchet MS" pitchFamily="34" charset="0"/>
                <a:ea typeface="Trebuchet MS" pitchFamily="34" charset="-122"/>
                <a:cs typeface="Trebuchet MS" pitchFamily="34" charset="-120"/>
              </a:rPr>
              <a:t>Parmesan leads on protein</a:t>
            </a:r>
            <a:endParaRPr lang="en-US" sz="1200" dirty="0"/>
          </a:p>
        </p:txBody>
      </p:sp>
      <p:sp>
        <p:nvSpPr>
          <p:cNvPr id="13" name="Text 10"/>
          <p:cNvSpPr/>
          <p:nvPr/>
        </p:nvSpPr>
        <p:spPr>
          <a:xfrm>
            <a:off x="5577840" y="2350008"/>
            <a:ext cx="3182112" cy="749808"/>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32.1g protein per 28g serving, ahead of Swiss (26.5g) and cheddar (23.8g). Best protein-per-serving in the dataset.</a:t>
            </a:r>
            <a:endParaRPr lang="en-US" sz="1150" dirty="0"/>
          </a:p>
        </p:txBody>
      </p:sp>
      <p:sp>
        <p:nvSpPr>
          <p:cNvPr id="14" name="Shape 11"/>
          <p:cNvSpPr/>
          <p:nvPr/>
        </p:nvSpPr>
        <p:spPr>
          <a:xfrm>
            <a:off x="5440680" y="3255264"/>
            <a:ext cx="3364992" cy="1133856"/>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5" name="Shape 12"/>
          <p:cNvSpPr/>
          <p:nvPr/>
        </p:nvSpPr>
        <p:spPr>
          <a:xfrm>
            <a:off x="5440680" y="3255264"/>
            <a:ext cx="64008" cy="1133856"/>
          </a:xfrm>
          <a:prstGeom prst="rect">
            <a:avLst/>
          </a:prstGeom>
          <a:solidFill>
            <a:srgbClr val="C0392B"/>
          </a:solidFill>
          <a:ln w="12700">
            <a:solidFill>
              <a:srgbClr val="C0392B"/>
            </a:solidFill>
            <a:prstDash val="solid"/>
          </a:ln>
        </p:spPr>
        <p:txBody>
          <a:bodyPr/>
          <a:lstStyle/>
          <a:p>
            <a:endParaRPr lang="en-US"/>
          </a:p>
        </p:txBody>
      </p:sp>
      <p:sp>
        <p:nvSpPr>
          <p:cNvPr id="16" name="Text 13"/>
          <p:cNvSpPr/>
          <p:nvPr/>
        </p:nvSpPr>
        <p:spPr>
          <a:xfrm>
            <a:off x="5577840" y="3328416"/>
            <a:ext cx="3182112" cy="256032"/>
          </a:xfrm>
          <a:prstGeom prst="rect">
            <a:avLst/>
          </a:prstGeom>
          <a:noFill/>
          <a:ln/>
        </p:spPr>
        <p:txBody>
          <a:bodyPr wrap="square" lIns="0" tIns="0" rIns="0" bIns="0" rtlCol="0" anchor="t"/>
          <a:lstStyle/>
          <a:p>
            <a:pPr marL="0" indent="0" algn="l">
              <a:buNone/>
            </a:pPr>
            <a:r>
              <a:rPr lang="en-US" sz="1200" b="1" dirty="0">
                <a:solidFill>
                  <a:srgbClr val="C0392B"/>
                </a:solidFill>
                <a:latin typeface="Trebuchet MS" pitchFamily="34" charset="0"/>
                <a:ea typeface="Trebuchet MS" pitchFamily="34" charset="-122"/>
                <a:cs typeface="Trebuchet MS" pitchFamily="34" charset="-120"/>
              </a:rPr>
              <a:t>Sodium varies 6x</a:t>
            </a:r>
            <a:endParaRPr lang="en-US" sz="1200" dirty="0"/>
          </a:p>
        </p:txBody>
      </p:sp>
      <p:sp>
        <p:nvSpPr>
          <p:cNvPr id="17" name="Text 14"/>
          <p:cNvSpPr/>
          <p:nvPr/>
        </p:nvSpPr>
        <p:spPr>
          <a:xfrm>
            <a:off x="5577840" y="3575304"/>
            <a:ext cx="3182112" cy="749808"/>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Swiss: 211 mg. American: 1,316 mg. Similar calorie ranges. Sodium is driven by processing, not dairy composition.</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AFB"/>
        </a:solidFill>
        <a:effectLst/>
      </p:bgPr>
    </p:bg>
    <p:spTree>
      <p:nvGrpSpPr>
        <p:cNvPr id="1" name=""/>
        <p:cNvGrpSpPr/>
        <p:nvPr/>
      </p:nvGrpSpPr>
      <p:grpSpPr>
        <a:xfrm>
          <a:off x="0" y="0"/>
          <a:ext cx="0" cy="0"/>
          <a:chOff x="0" y="0"/>
          <a:chExt cx="0" cy="0"/>
        </a:xfrm>
      </p:grpSpPr>
      <p:sp>
        <p:nvSpPr>
          <p:cNvPr id="2" name="Text 0"/>
          <p:cNvSpPr/>
          <p:nvPr/>
        </p:nvSpPr>
        <p:spPr>
          <a:xfrm>
            <a:off x="502920" y="201168"/>
            <a:ext cx="8229600" cy="475488"/>
          </a:xfrm>
          <a:prstGeom prst="rect">
            <a:avLst/>
          </a:prstGeom>
          <a:noFill/>
          <a:ln/>
        </p:spPr>
        <p:txBody>
          <a:bodyPr wrap="square" lIns="0" tIns="0" rIns="0" bIns="0" rtlCol="0" anchor="ctr"/>
          <a:lstStyle/>
          <a:p>
            <a:pPr marL="0" indent="0" algn="l">
              <a:buNone/>
            </a:pPr>
            <a:r>
              <a:rPr lang="en-US" sz="2600" b="1" dirty="0">
                <a:solidFill>
                  <a:srgbClr val="1A2E4A"/>
                </a:solidFill>
                <a:latin typeface="Trebuchet MS" pitchFamily="34" charset="0"/>
                <a:ea typeface="Trebuchet MS" pitchFamily="34" charset="-122"/>
                <a:cs typeface="Trebuchet MS" pitchFamily="34" charset="-120"/>
              </a:rPr>
              <a:t>Inside Snacks: Fat-Driven vs. Carb-Driven</a:t>
            </a:r>
            <a:endParaRPr lang="en-US" sz="2600" dirty="0"/>
          </a:p>
        </p:txBody>
      </p:sp>
      <p:sp>
        <p:nvSpPr>
          <p:cNvPr id="4" name="Text 2"/>
          <p:cNvSpPr/>
          <p:nvPr/>
        </p:nvSpPr>
        <p:spPr>
          <a:xfrm>
            <a:off x="274320" y="4828032"/>
            <a:ext cx="8595360" cy="201168"/>
          </a:xfrm>
          <a:prstGeom prst="rect">
            <a:avLst/>
          </a:prstGeom>
          <a:noFill/>
          <a:ln/>
        </p:spPr>
        <p:txBody>
          <a:bodyPr wrap="square" lIns="0" tIns="0" rIns="0" bIns="0" rtlCol="0" anchor="ctr"/>
          <a:lstStyle/>
          <a:p>
            <a:pPr marL="0" indent="0" algn="l">
              <a:buNone/>
            </a:pPr>
            <a:r>
              <a:rPr lang="en-US" sz="800" dirty="0">
                <a:solidFill>
                  <a:srgbClr val="64748B"/>
                </a:solidFill>
                <a:latin typeface="Calibri" pitchFamily="34" charset="0"/>
                <a:ea typeface="Calibri" pitchFamily="34" charset="-122"/>
                <a:cs typeface="Calibri" pitchFamily="34" charset="-120"/>
              </a:rPr>
              <a:t>Jean Batista  |  DS 580  |  USDA Branded Food Analysis – Project 2</a:t>
            </a:r>
            <a:endParaRPr lang="en-US" sz="800" dirty="0"/>
          </a:p>
        </p:txBody>
      </p:sp>
      <p:graphicFrame>
        <p:nvGraphicFramePr>
          <p:cNvPr id="5" name="Chart 0"/>
          <p:cNvGraphicFramePr/>
          <p:nvPr/>
        </p:nvGraphicFramePr>
        <p:xfrm>
          <a:off x="320040" y="777240"/>
          <a:ext cx="5029200" cy="3474720"/>
        </p:xfrm>
        <a:graphic>
          <a:graphicData uri="http://schemas.openxmlformats.org/drawingml/2006/chart">
            <c:chart xmlns:c="http://schemas.openxmlformats.org/drawingml/2006/chart" xmlns:r="http://schemas.openxmlformats.org/officeDocument/2006/relationships" r:id="rId3"/>
          </a:graphicData>
        </a:graphic>
      </p:graphicFrame>
      <p:sp>
        <p:nvSpPr>
          <p:cNvPr id="6" name="Shape 3"/>
          <p:cNvSpPr/>
          <p:nvPr/>
        </p:nvSpPr>
        <p:spPr>
          <a:xfrm>
            <a:off x="5577840" y="804672"/>
            <a:ext cx="3246120" cy="91440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7" name="Shape 4"/>
          <p:cNvSpPr/>
          <p:nvPr/>
        </p:nvSpPr>
        <p:spPr>
          <a:xfrm>
            <a:off x="5577840" y="804672"/>
            <a:ext cx="64008" cy="914400"/>
          </a:xfrm>
          <a:prstGeom prst="rect">
            <a:avLst/>
          </a:prstGeom>
          <a:solidFill>
            <a:srgbClr val="1A7A8A"/>
          </a:solidFill>
          <a:ln w="12700">
            <a:solidFill>
              <a:srgbClr val="1A7A8A"/>
            </a:solidFill>
            <a:prstDash val="solid"/>
          </a:ln>
        </p:spPr>
        <p:txBody>
          <a:bodyPr/>
          <a:lstStyle/>
          <a:p>
            <a:endParaRPr lang="en-US"/>
          </a:p>
        </p:txBody>
      </p:sp>
      <p:sp>
        <p:nvSpPr>
          <p:cNvPr id="8" name="Text 5"/>
          <p:cNvSpPr/>
          <p:nvPr/>
        </p:nvSpPr>
        <p:spPr>
          <a:xfrm>
            <a:off x="5715000" y="877824"/>
            <a:ext cx="3063240" cy="256032"/>
          </a:xfrm>
          <a:prstGeom prst="rect">
            <a:avLst/>
          </a:prstGeom>
          <a:noFill/>
          <a:ln/>
        </p:spPr>
        <p:txBody>
          <a:bodyPr wrap="square" lIns="0" tIns="0" rIns="0" bIns="0" rtlCol="0" anchor="t"/>
          <a:lstStyle/>
          <a:p>
            <a:pPr marL="0" indent="0" algn="l">
              <a:buNone/>
            </a:pPr>
            <a:r>
              <a:rPr lang="en-US" sz="1200" b="1" dirty="0">
                <a:solidFill>
                  <a:srgbClr val="1A7A8A"/>
                </a:solidFill>
                <a:latin typeface="Trebuchet MS" pitchFamily="34" charset="0"/>
                <a:ea typeface="Trebuchet MS" pitchFamily="34" charset="-122"/>
                <a:cs typeface="Trebuchet MS" pitchFamily="34" charset="-120"/>
              </a:rPr>
              <a:t>Seeds &amp; Nuts</a:t>
            </a:r>
            <a:endParaRPr lang="en-US" sz="1200" dirty="0"/>
          </a:p>
        </p:txBody>
      </p:sp>
      <p:sp>
        <p:nvSpPr>
          <p:cNvPr id="9" name="Text 6"/>
          <p:cNvSpPr/>
          <p:nvPr/>
        </p:nvSpPr>
        <p:spPr>
          <a:xfrm>
            <a:off x="5715000" y="1124712"/>
            <a:ext cx="3063240" cy="530352"/>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536 kcal, 13.3g protein, 283mg sodium. Highest calories, highest protein, lowest sodium.</a:t>
            </a:r>
            <a:endParaRPr lang="en-US" sz="1150" dirty="0"/>
          </a:p>
        </p:txBody>
      </p:sp>
      <p:sp>
        <p:nvSpPr>
          <p:cNvPr id="10" name="Shape 7"/>
          <p:cNvSpPr/>
          <p:nvPr/>
        </p:nvSpPr>
        <p:spPr>
          <a:xfrm>
            <a:off x="5577840" y="1847088"/>
            <a:ext cx="3246120" cy="91440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1" name="Shape 8"/>
          <p:cNvSpPr/>
          <p:nvPr/>
        </p:nvSpPr>
        <p:spPr>
          <a:xfrm>
            <a:off x="5577840" y="1847088"/>
            <a:ext cx="64008" cy="914400"/>
          </a:xfrm>
          <a:prstGeom prst="rect">
            <a:avLst/>
          </a:prstGeom>
          <a:solidFill>
            <a:srgbClr val="E67E22"/>
          </a:solidFill>
          <a:ln w="12700">
            <a:solidFill>
              <a:srgbClr val="E67E22"/>
            </a:solidFill>
            <a:prstDash val="solid"/>
          </a:ln>
        </p:spPr>
        <p:txBody>
          <a:bodyPr/>
          <a:lstStyle/>
          <a:p>
            <a:endParaRPr lang="en-US"/>
          </a:p>
        </p:txBody>
      </p:sp>
      <p:sp>
        <p:nvSpPr>
          <p:cNvPr id="12" name="Text 9"/>
          <p:cNvSpPr/>
          <p:nvPr/>
        </p:nvSpPr>
        <p:spPr>
          <a:xfrm>
            <a:off x="5715000" y="1920240"/>
            <a:ext cx="3063240" cy="256032"/>
          </a:xfrm>
          <a:prstGeom prst="rect">
            <a:avLst/>
          </a:prstGeom>
          <a:noFill/>
          <a:ln/>
        </p:spPr>
        <p:txBody>
          <a:bodyPr wrap="square" lIns="0" tIns="0" rIns="0" bIns="0" rtlCol="0" anchor="t"/>
          <a:lstStyle/>
          <a:p>
            <a:pPr marL="0" indent="0" algn="l">
              <a:buNone/>
            </a:pPr>
            <a:r>
              <a:rPr lang="en-US" sz="1200" b="1" dirty="0">
                <a:solidFill>
                  <a:srgbClr val="E67E22"/>
                </a:solidFill>
                <a:latin typeface="Trebuchet MS" pitchFamily="34" charset="0"/>
                <a:ea typeface="Trebuchet MS" pitchFamily="34" charset="-122"/>
                <a:cs typeface="Trebuchet MS" pitchFamily="34" charset="-120"/>
              </a:rPr>
              <a:t>Cookies</a:t>
            </a:r>
            <a:endParaRPr lang="en-US" sz="1200" dirty="0"/>
          </a:p>
        </p:txBody>
      </p:sp>
      <p:sp>
        <p:nvSpPr>
          <p:cNvPr id="13" name="Text 10"/>
          <p:cNvSpPr/>
          <p:nvPr/>
        </p:nvSpPr>
        <p:spPr>
          <a:xfrm>
            <a:off x="5715000" y="2167128"/>
            <a:ext cx="3063240" cy="530352"/>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Highest sugar: 33.3g. 55% of calories from carbohydrates.</a:t>
            </a:r>
            <a:endParaRPr lang="en-US" sz="1150" dirty="0"/>
          </a:p>
        </p:txBody>
      </p:sp>
      <p:sp>
        <p:nvSpPr>
          <p:cNvPr id="14" name="Shape 11"/>
          <p:cNvSpPr/>
          <p:nvPr/>
        </p:nvSpPr>
        <p:spPr>
          <a:xfrm>
            <a:off x="5577840" y="2889504"/>
            <a:ext cx="3246120" cy="91440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5" name="Shape 12"/>
          <p:cNvSpPr/>
          <p:nvPr/>
        </p:nvSpPr>
        <p:spPr>
          <a:xfrm>
            <a:off x="5577840" y="2889504"/>
            <a:ext cx="64008" cy="914400"/>
          </a:xfrm>
          <a:prstGeom prst="rect">
            <a:avLst/>
          </a:prstGeom>
          <a:solidFill>
            <a:srgbClr val="C0392B"/>
          </a:solidFill>
          <a:ln w="12700">
            <a:solidFill>
              <a:srgbClr val="C0392B"/>
            </a:solidFill>
            <a:prstDash val="solid"/>
          </a:ln>
        </p:spPr>
        <p:txBody>
          <a:bodyPr/>
          <a:lstStyle/>
          <a:p>
            <a:endParaRPr lang="en-US"/>
          </a:p>
        </p:txBody>
      </p:sp>
      <p:sp>
        <p:nvSpPr>
          <p:cNvPr id="16" name="Text 13"/>
          <p:cNvSpPr/>
          <p:nvPr/>
        </p:nvSpPr>
        <p:spPr>
          <a:xfrm>
            <a:off x="5715000" y="2962656"/>
            <a:ext cx="3063240" cy="256032"/>
          </a:xfrm>
          <a:prstGeom prst="rect">
            <a:avLst/>
          </a:prstGeom>
          <a:noFill/>
          <a:ln/>
        </p:spPr>
        <p:txBody>
          <a:bodyPr wrap="square" lIns="0" tIns="0" rIns="0" bIns="0" rtlCol="0" anchor="t"/>
          <a:lstStyle/>
          <a:p>
            <a:pPr marL="0" indent="0" algn="l">
              <a:buNone/>
            </a:pPr>
            <a:r>
              <a:rPr lang="en-US" sz="1200" b="1" dirty="0">
                <a:solidFill>
                  <a:srgbClr val="C0392B"/>
                </a:solidFill>
                <a:latin typeface="Trebuchet MS" pitchFamily="34" charset="0"/>
                <a:ea typeface="Trebuchet MS" pitchFamily="34" charset="-122"/>
                <a:cs typeface="Trebuchet MS" pitchFamily="34" charset="-120"/>
              </a:rPr>
              <a:t>Chips &amp; Pretzels</a:t>
            </a:r>
            <a:endParaRPr lang="en-US" sz="1200" dirty="0"/>
          </a:p>
        </p:txBody>
      </p:sp>
      <p:sp>
        <p:nvSpPr>
          <p:cNvPr id="17" name="Text 14"/>
          <p:cNvSpPr/>
          <p:nvPr/>
        </p:nvSpPr>
        <p:spPr>
          <a:xfrm>
            <a:off x="5715000" y="3209544"/>
            <a:ext cx="3063240" cy="530352"/>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Highest sodium: 607mg. 60.7g carbs per serving.</a:t>
            </a:r>
            <a:endParaRPr lang="en-US" sz="1150" dirty="0"/>
          </a:p>
        </p:txBody>
      </p:sp>
      <p:sp>
        <p:nvSpPr>
          <p:cNvPr id="18" name="Shape 15"/>
          <p:cNvSpPr/>
          <p:nvPr/>
        </p:nvSpPr>
        <p:spPr>
          <a:xfrm>
            <a:off x="5577840" y="3931920"/>
            <a:ext cx="3246120" cy="91440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9" name="Shape 16"/>
          <p:cNvSpPr/>
          <p:nvPr/>
        </p:nvSpPr>
        <p:spPr>
          <a:xfrm>
            <a:off x="5577840" y="3931920"/>
            <a:ext cx="64008" cy="914400"/>
          </a:xfrm>
          <a:prstGeom prst="rect">
            <a:avLst/>
          </a:prstGeom>
          <a:solidFill>
            <a:srgbClr val="4C72B0"/>
          </a:solidFill>
          <a:ln w="12700">
            <a:solidFill>
              <a:srgbClr val="4C72B0"/>
            </a:solidFill>
            <a:prstDash val="solid"/>
          </a:ln>
        </p:spPr>
        <p:txBody>
          <a:bodyPr/>
          <a:lstStyle/>
          <a:p>
            <a:endParaRPr lang="en-US"/>
          </a:p>
        </p:txBody>
      </p:sp>
      <p:sp>
        <p:nvSpPr>
          <p:cNvPr id="20" name="Text 17"/>
          <p:cNvSpPr/>
          <p:nvPr/>
        </p:nvSpPr>
        <p:spPr>
          <a:xfrm>
            <a:off x="5715000" y="4005072"/>
            <a:ext cx="3063240" cy="256032"/>
          </a:xfrm>
          <a:prstGeom prst="rect">
            <a:avLst/>
          </a:prstGeom>
          <a:noFill/>
          <a:ln/>
        </p:spPr>
        <p:txBody>
          <a:bodyPr wrap="square" lIns="0" tIns="0" rIns="0" bIns="0" rtlCol="0" anchor="t"/>
          <a:lstStyle/>
          <a:p>
            <a:pPr marL="0" indent="0" algn="l">
              <a:buNone/>
            </a:pPr>
            <a:r>
              <a:rPr lang="en-US" sz="1200" b="1" dirty="0">
                <a:solidFill>
                  <a:srgbClr val="4C72B0"/>
                </a:solidFill>
                <a:latin typeface="Trebuchet MS" pitchFamily="34" charset="0"/>
                <a:ea typeface="Trebuchet MS" pitchFamily="34" charset="-122"/>
                <a:cs typeface="Trebuchet MS" pitchFamily="34" charset="-120"/>
              </a:rPr>
              <a:t>Energy Bars</a:t>
            </a:r>
            <a:endParaRPr lang="en-US" sz="1200" dirty="0"/>
          </a:p>
        </p:txBody>
      </p:sp>
      <p:sp>
        <p:nvSpPr>
          <p:cNvPr id="21" name="Text 18"/>
          <p:cNvSpPr/>
          <p:nvPr/>
        </p:nvSpPr>
        <p:spPr>
          <a:xfrm>
            <a:off x="5715000" y="4251960"/>
            <a:ext cx="3063240" cy="530352"/>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14.7g protein. Nutritional character varies widely within the subcategory.</a:t>
            </a:r>
            <a:endParaRPr lang="en-US" sz="1150" dirty="0"/>
          </a:p>
        </p:txBody>
      </p:sp>
      <p:sp>
        <p:nvSpPr>
          <p:cNvPr id="22" name="Text 19"/>
          <p:cNvSpPr/>
          <p:nvPr/>
        </p:nvSpPr>
        <p:spPr>
          <a:xfrm>
            <a:off x="347472" y="4343400"/>
            <a:ext cx="8412480" cy="274320"/>
          </a:xfrm>
          <a:prstGeom prst="rect">
            <a:avLst/>
          </a:prstGeom>
          <a:noFill/>
          <a:ln/>
        </p:spPr>
        <p:txBody>
          <a:bodyPr wrap="square" lIns="0" tIns="0" rIns="0" bIns="0" rtlCol="0" anchor="ctr"/>
          <a:lstStyle/>
          <a:p>
            <a:pPr marL="0" indent="0" algn="l">
              <a:buNone/>
            </a:pPr>
            <a:endParaRPr lang="en-US" sz="10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AFB"/>
        </a:solidFill>
        <a:effectLst/>
      </p:bgPr>
    </p:bg>
    <p:spTree>
      <p:nvGrpSpPr>
        <p:cNvPr id="1" name=""/>
        <p:cNvGrpSpPr/>
        <p:nvPr/>
      </p:nvGrpSpPr>
      <p:grpSpPr>
        <a:xfrm>
          <a:off x="0" y="0"/>
          <a:ext cx="0" cy="0"/>
          <a:chOff x="0" y="0"/>
          <a:chExt cx="0" cy="0"/>
        </a:xfrm>
      </p:grpSpPr>
      <p:sp>
        <p:nvSpPr>
          <p:cNvPr id="2" name="Text 0"/>
          <p:cNvSpPr/>
          <p:nvPr/>
        </p:nvSpPr>
        <p:spPr>
          <a:xfrm>
            <a:off x="502920" y="201168"/>
            <a:ext cx="8229600" cy="475488"/>
          </a:xfrm>
          <a:prstGeom prst="rect">
            <a:avLst/>
          </a:prstGeom>
          <a:noFill/>
          <a:ln/>
        </p:spPr>
        <p:txBody>
          <a:bodyPr wrap="square" lIns="0" tIns="0" rIns="0" bIns="0" rtlCol="0" anchor="ctr"/>
          <a:lstStyle/>
          <a:p>
            <a:pPr marL="0" indent="0" algn="l">
              <a:buNone/>
            </a:pPr>
            <a:r>
              <a:rPr lang="en-US" sz="2600" b="1" dirty="0">
                <a:solidFill>
                  <a:srgbClr val="1A2E4A"/>
                </a:solidFill>
                <a:latin typeface="Trebuchet MS" pitchFamily="34" charset="0"/>
                <a:ea typeface="Trebuchet MS" pitchFamily="34" charset="-122"/>
                <a:cs typeface="Trebuchet MS" pitchFamily="34" charset="-120"/>
              </a:rPr>
              <a:t>Inside Yogurt: Greek Does Not Mean Low Sugar</a:t>
            </a:r>
            <a:endParaRPr lang="en-US" sz="2600" dirty="0"/>
          </a:p>
        </p:txBody>
      </p:sp>
      <p:sp>
        <p:nvSpPr>
          <p:cNvPr id="4" name="Text 2"/>
          <p:cNvSpPr/>
          <p:nvPr/>
        </p:nvSpPr>
        <p:spPr>
          <a:xfrm>
            <a:off x="274320" y="4828032"/>
            <a:ext cx="8595360" cy="201168"/>
          </a:xfrm>
          <a:prstGeom prst="rect">
            <a:avLst/>
          </a:prstGeom>
          <a:noFill/>
          <a:ln/>
        </p:spPr>
        <p:txBody>
          <a:bodyPr wrap="square" lIns="0" tIns="0" rIns="0" bIns="0" rtlCol="0" anchor="ctr"/>
          <a:lstStyle/>
          <a:p>
            <a:pPr marL="0" indent="0" algn="l">
              <a:buNone/>
            </a:pPr>
            <a:r>
              <a:rPr lang="en-US" sz="800" dirty="0">
                <a:solidFill>
                  <a:srgbClr val="64748B"/>
                </a:solidFill>
                <a:latin typeface="Calibri" pitchFamily="34" charset="0"/>
                <a:ea typeface="Calibri" pitchFamily="34" charset="-122"/>
                <a:cs typeface="Calibri" pitchFamily="34" charset="-120"/>
              </a:rPr>
              <a:t>Jean Batista  |  DS 580  |  USDA Branded Food Analysis – Project 2</a:t>
            </a:r>
            <a:endParaRPr lang="en-US" sz="800" dirty="0"/>
          </a:p>
        </p:txBody>
      </p:sp>
      <p:graphicFrame>
        <p:nvGraphicFramePr>
          <p:cNvPr id="5" name="Chart 0"/>
          <p:cNvGraphicFramePr/>
          <p:nvPr/>
        </p:nvGraphicFramePr>
        <p:xfrm>
          <a:off x="320040" y="777240"/>
          <a:ext cx="5029200" cy="3474720"/>
        </p:xfrm>
        <a:graphic>
          <a:graphicData uri="http://schemas.openxmlformats.org/drawingml/2006/chart">
            <c:chart xmlns:c="http://schemas.openxmlformats.org/drawingml/2006/chart" xmlns:r="http://schemas.openxmlformats.org/officeDocument/2006/relationships" r:id="rId3"/>
          </a:graphicData>
        </a:graphic>
      </p:graphicFrame>
      <p:sp>
        <p:nvSpPr>
          <p:cNvPr id="6" name="Shape 3"/>
          <p:cNvSpPr/>
          <p:nvPr/>
        </p:nvSpPr>
        <p:spPr>
          <a:xfrm>
            <a:off x="5577840" y="804672"/>
            <a:ext cx="3246120" cy="109728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7" name="Shape 4"/>
          <p:cNvSpPr/>
          <p:nvPr/>
        </p:nvSpPr>
        <p:spPr>
          <a:xfrm>
            <a:off x="5577840" y="804672"/>
            <a:ext cx="64008" cy="1097280"/>
          </a:xfrm>
          <a:prstGeom prst="rect">
            <a:avLst/>
          </a:prstGeom>
          <a:solidFill>
            <a:srgbClr val="1A7A8A"/>
          </a:solidFill>
          <a:ln w="12700">
            <a:solidFill>
              <a:srgbClr val="1A7A8A"/>
            </a:solidFill>
            <a:prstDash val="solid"/>
          </a:ln>
        </p:spPr>
        <p:txBody>
          <a:bodyPr/>
          <a:lstStyle/>
          <a:p>
            <a:endParaRPr lang="en-US"/>
          </a:p>
        </p:txBody>
      </p:sp>
      <p:sp>
        <p:nvSpPr>
          <p:cNvPr id="8" name="Text 5"/>
          <p:cNvSpPr/>
          <p:nvPr/>
        </p:nvSpPr>
        <p:spPr>
          <a:xfrm>
            <a:off x="5715000" y="877824"/>
            <a:ext cx="3063240" cy="256032"/>
          </a:xfrm>
          <a:prstGeom prst="rect">
            <a:avLst/>
          </a:prstGeom>
          <a:noFill/>
          <a:ln/>
        </p:spPr>
        <p:txBody>
          <a:bodyPr wrap="square" lIns="0" tIns="0" rIns="0" bIns="0" rtlCol="0" anchor="t"/>
          <a:lstStyle/>
          <a:p>
            <a:pPr marL="0" indent="0" algn="l">
              <a:buNone/>
            </a:pPr>
            <a:r>
              <a:rPr lang="en-US" sz="1200" b="1" dirty="0">
                <a:solidFill>
                  <a:srgbClr val="1A7A8A"/>
                </a:solidFill>
                <a:latin typeface="Trebuchet MS" pitchFamily="34" charset="0"/>
                <a:ea typeface="Trebuchet MS" pitchFamily="34" charset="-122"/>
                <a:cs typeface="Trebuchet MS" pitchFamily="34" charset="-120"/>
              </a:rPr>
              <a:t>Skyr leads on protein calories</a:t>
            </a:r>
            <a:endParaRPr lang="en-US" sz="1200" dirty="0"/>
          </a:p>
        </p:txBody>
      </p:sp>
      <p:sp>
        <p:nvSpPr>
          <p:cNvPr id="9" name="Text 6"/>
          <p:cNvSpPr/>
          <p:nvPr/>
        </p:nvSpPr>
        <p:spPr>
          <a:xfrm>
            <a:off x="5715000" y="1124712"/>
            <a:ext cx="3063240" cy="713232"/>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40 kcal from protein per serving vs. 32 kcal for Greek. Both are well above the 14 kcal from flavored yogurt.</a:t>
            </a:r>
            <a:endParaRPr lang="en-US" sz="1150" dirty="0"/>
          </a:p>
        </p:txBody>
      </p:sp>
      <p:sp>
        <p:nvSpPr>
          <p:cNvPr id="10" name="Shape 7"/>
          <p:cNvSpPr/>
          <p:nvPr/>
        </p:nvSpPr>
        <p:spPr>
          <a:xfrm>
            <a:off x="5577840" y="1993392"/>
            <a:ext cx="3246120" cy="109728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1" name="Shape 8"/>
          <p:cNvSpPr/>
          <p:nvPr/>
        </p:nvSpPr>
        <p:spPr>
          <a:xfrm>
            <a:off x="5577840" y="1993392"/>
            <a:ext cx="64008" cy="1097280"/>
          </a:xfrm>
          <a:prstGeom prst="rect">
            <a:avLst/>
          </a:prstGeom>
          <a:solidFill>
            <a:srgbClr val="C0392B"/>
          </a:solidFill>
          <a:ln w="12700">
            <a:solidFill>
              <a:srgbClr val="C0392B"/>
            </a:solidFill>
            <a:prstDash val="solid"/>
          </a:ln>
        </p:spPr>
        <p:txBody>
          <a:bodyPr/>
          <a:lstStyle/>
          <a:p>
            <a:endParaRPr lang="en-US"/>
          </a:p>
        </p:txBody>
      </p:sp>
      <p:sp>
        <p:nvSpPr>
          <p:cNvPr id="12" name="Text 9"/>
          <p:cNvSpPr/>
          <p:nvPr/>
        </p:nvSpPr>
        <p:spPr>
          <a:xfrm>
            <a:off x="5715000" y="2066544"/>
            <a:ext cx="3063240" cy="256032"/>
          </a:xfrm>
          <a:prstGeom prst="rect">
            <a:avLst/>
          </a:prstGeom>
          <a:noFill/>
          <a:ln/>
        </p:spPr>
        <p:txBody>
          <a:bodyPr wrap="square" lIns="0" tIns="0" rIns="0" bIns="0" rtlCol="0" anchor="t"/>
          <a:lstStyle/>
          <a:p>
            <a:pPr marL="0" indent="0" algn="l">
              <a:buNone/>
            </a:pPr>
            <a:r>
              <a:rPr lang="en-US" sz="1200" b="1" dirty="0">
                <a:solidFill>
                  <a:srgbClr val="C0392B"/>
                </a:solidFill>
                <a:latin typeface="Trebuchet MS" pitchFamily="34" charset="0"/>
                <a:ea typeface="Trebuchet MS" pitchFamily="34" charset="-122"/>
                <a:cs typeface="Trebuchet MS" pitchFamily="34" charset="-120"/>
              </a:rPr>
              <a:t>Greek is not low sugar</a:t>
            </a:r>
            <a:endParaRPr lang="en-US" sz="1200" dirty="0"/>
          </a:p>
        </p:txBody>
      </p:sp>
      <p:sp>
        <p:nvSpPr>
          <p:cNvPr id="13" name="Text 10"/>
          <p:cNvSpPr/>
          <p:nvPr/>
        </p:nvSpPr>
        <p:spPr>
          <a:xfrm>
            <a:off x="5715000" y="2313432"/>
            <a:ext cx="3063240" cy="713232"/>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Most Greek yogurts in this dataset are flavored. 37 of 81 kcal (46%) come from sugar. Close to flavored yogurt at 42 of 87 kcal.</a:t>
            </a:r>
            <a:endParaRPr lang="en-US" sz="1150" dirty="0"/>
          </a:p>
        </p:txBody>
      </p:sp>
      <p:sp>
        <p:nvSpPr>
          <p:cNvPr id="14" name="Shape 11"/>
          <p:cNvSpPr/>
          <p:nvPr/>
        </p:nvSpPr>
        <p:spPr>
          <a:xfrm>
            <a:off x="5577840" y="3182112"/>
            <a:ext cx="3246120" cy="109728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5" name="Shape 12"/>
          <p:cNvSpPr/>
          <p:nvPr/>
        </p:nvSpPr>
        <p:spPr>
          <a:xfrm>
            <a:off x="5577840" y="3182112"/>
            <a:ext cx="64008" cy="1097280"/>
          </a:xfrm>
          <a:prstGeom prst="rect">
            <a:avLst/>
          </a:prstGeom>
          <a:solidFill>
            <a:srgbClr val="27AE60"/>
          </a:solidFill>
          <a:ln w="12700">
            <a:solidFill>
              <a:srgbClr val="27AE60"/>
            </a:solidFill>
            <a:prstDash val="solid"/>
          </a:ln>
        </p:spPr>
        <p:txBody>
          <a:bodyPr/>
          <a:lstStyle/>
          <a:p>
            <a:endParaRPr lang="en-US"/>
          </a:p>
        </p:txBody>
      </p:sp>
      <p:sp>
        <p:nvSpPr>
          <p:cNvPr id="16" name="Text 13"/>
          <p:cNvSpPr/>
          <p:nvPr/>
        </p:nvSpPr>
        <p:spPr>
          <a:xfrm>
            <a:off x="5715000" y="3255264"/>
            <a:ext cx="3063240" cy="256032"/>
          </a:xfrm>
          <a:prstGeom prst="rect">
            <a:avLst/>
          </a:prstGeom>
          <a:noFill/>
          <a:ln/>
        </p:spPr>
        <p:txBody>
          <a:bodyPr wrap="square" lIns="0" tIns="0" rIns="0" bIns="0" rtlCol="0" anchor="t"/>
          <a:lstStyle/>
          <a:p>
            <a:pPr marL="0" indent="0" algn="l">
              <a:buNone/>
            </a:pPr>
            <a:r>
              <a:rPr lang="en-US" sz="1200" b="1" dirty="0">
                <a:solidFill>
                  <a:srgbClr val="27AE60"/>
                </a:solidFill>
                <a:latin typeface="Trebuchet MS" pitchFamily="34" charset="0"/>
                <a:ea typeface="Trebuchet MS" pitchFamily="34" charset="-122"/>
                <a:cs typeface="Trebuchet MS" pitchFamily="34" charset="-120"/>
              </a:rPr>
              <a:t>Plain is the safest bet</a:t>
            </a:r>
            <a:endParaRPr lang="en-US" sz="1200" dirty="0"/>
          </a:p>
        </p:txBody>
      </p:sp>
      <p:sp>
        <p:nvSpPr>
          <p:cNvPr id="17" name="Text 14"/>
          <p:cNvSpPr/>
          <p:nvPr/>
        </p:nvSpPr>
        <p:spPr>
          <a:xfrm>
            <a:off x="5715000" y="3502152"/>
            <a:ext cx="3063240" cy="713232"/>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Only 20 kcal from sugar out of 69 total (29%). The plain format is the most reliable low-sugar option.</a:t>
            </a:r>
            <a:endParaRPr lang="en-US" sz="1150" dirty="0"/>
          </a:p>
        </p:txBody>
      </p:sp>
      <p:sp>
        <p:nvSpPr>
          <p:cNvPr id="18" name="Text 15"/>
          <p:cNvSpPr/>
          <p:nvPr/>
        </p:nvSpPr>
        <p:spPr>
          <a:xfrm>
            <a:off x="347472" y="4343400"/>
            <a:ext cx="8412480" cy="274320"/>
          </a:xfrm>
          <a:prstGeom prst="rect">
            <a:avLst/>
          </a:prstGeom>
          <a:noFill/>
          <a:ln/>
        </p:spPr>
        <p:txBody>
          <a:bodyPr wrap="square" lIns="0" tIns="0" rIns="0" bIns="0" rtlCol="0" anchor="ctr"/>
          <a:lstStyle/>
          <a:p>
            <a:pPr marL="0" indent="0" algn="l">
              <a:buNone/>
            </a:pP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2E4A"/>
        </a:solidFill>
        <a:effectLst/>
      </p:bgPr>
    </p:bg>
    <p:spTree>
      <p:nvGrpSpPr>
        <p:cNvPr id="1" name=""/>
        <p:cNvGrpSpPr/>
        <p:nvPr/>
      </p:nvGrpSpPr>
      <p:grpSpPr>
        <a:xfrm>
          <a:off x="0" y="0"/>
          <a:ext cx="0" cy="0"/>
          <a:chOff x="0" y="0"/>
          <a:chExt cx="0" cy="0"/>
        </a:xfrm>
      </p:grpSpPr>
      <p:sp>
        <p:nvSpPr>
          <p:cNvPr id="2" name="Text 0"/>
          <p:cNvSpPr/>
          <p:nvPr/>
        </p:nvSpPr>
        <p:spPr>
          <a:xfrm>
            <a:off x="502920" y="182880"/>
            <a:ext cx="8229600" cy="502920"/>
          </a:xfrm>
          <a:prstGeom prst="rect">
            <a:avLst/>
          </a:prstGeom>
          <a:noFill/>
          <a:ln/>
        </p:spPr>
        <p:txBody>
          <a:bodyPr wrap="square" lIns="0" tIns="0" rIns="0" bIns="0" rtlCol="0" anchor="ctr"/>
          <a:lstStyle/>
          <a:p>
            <a:pPr marL="0" indent="0" algn="l">
              <a:buNone/>
            </a:pPr>
            <a:r>
              <a:rPr lang="en-US" sz="2800" b="1" dirty="0">
                <a:solidFill>
                  <a:srgbClr val="FFFFFF"/>
                </a:solidFill>
                <a:latin typeface="Trebuchet MS" pitchFamily="34" charset="0"/>
                <a:ea typeface="Trebuchet MS" pitchFamily="34" charset="-122"/>
                <a:cs typeface="Trebuchet MS" pitchFamily="34" charset="-120"/>
              </a:rPr>
              <a:t>The Central Finding: Labels Are Not Enough</a:t>
            </a:r>
            <a:endParaRPr lang="en-US" sz="2800" dirty="0"/>
          </a:p>
        </p:txBody>
      </p:sp>
      <p:sp>
        <p:nvSpPr>
          <p:cNvPr id="3" name="Shape 1"/>
          <p:cNvSpPr/>
          <p:nvPr/>
        </p:nvSpPr>
        <p:spPr>
          <a:xfrm>
            <a:off x="457200" y="960120"/>
            <a:ext cx="8275320" cy="1143000"/>
          </a:xfrm>
          <a:prstGeom prst="rect">
            <a:avLst/>
          </a:prstGeom>
          <a:solidFill>
            <a:srgbClr val="1E3A52"/>
          </a:solidFill>
          <a:ln w="12700">
            <a:solidFill>
              <a:srgbClr val="243F5C"/>
            </a:solidFill>
            <a:prstDash val="solid"/>
          </a:ln>
        </p:spPr>
        <p:txBody>
          <a:bodyPr/>
          <a:lstStyle/>
          <a:p>
            <a:endParaRPr lang="en-US"/>
          </a:p>
        </p:txBody>
      </p:sp>
      <p:sp>
        <p:nvSpPr>
          <p:cNvPr id="4" name="Shape 2"/>
          <p:cNvSpPr/>
          <p:nvPr/>
        </p:nvSpPr>
        <p:spPr>
          <a:xfrm>
            <a:off x="457200" y="960120"/>
            <a:ext cx="64008" cy="1143000"/>
          </a:xfrm>
          <a:prstGeom prst="rect">
            <a:avLst/>
          </a:prstGeom>
          <a:solidFill>
            <a:srgbClr val="E67E22"/>
          </a:solidFill>
          <a:ln w="12700">
            <a:solidFill>
              <a:srgbClr val="E67E22"/>
            </a:solidFill>
            <a:prstDash val="solid"/>
          </a:ln>
        </p:spPr>
        <p:txBody>
          <a:bodyPr/>
          <a:lstStyle/>
          <a:p>
            <a:endParaRPr lang="en-US"/>
          </a:p>
        </p:txBody>
      </p:sp>
      <p:sp>
        <p:nvSpPr>
          <p:cNvPr id="5" name="Text 3"/>
          <p:cNvSpPr/>
          <p:nvPr/>
        </p:nvSpPr>
        <p:spPr>
          <a:xfrm>
            <a:off x="658368" y="1051560"/>
            <a:ext cx="7772400" cy="274320"/>
          </a:xfrm>
          <a:prstGeom prst="rect">
            <a:avLst/>
          </a:prstGeom>
          <a:noFill/>
          <a:ln/>
        </p:spPr>
        <p:txBody>
          <a:bodyPr wrap="square" lIns="0" tIns="0" rIns="0" bIns="0" rtlCol="0" anchor="ctr"/>
          <a:lstStyle/>
          <a:p>
            <a:pPr marL="0" indent="0" algn="l">
              <a:buNone/>
            </a:pPr>
            <a:r>
              <a:rPr lang="en-US" sz="1300" b="1" dirty="0">
                <a:solidFill>
                  <a:srgbClr val="E67E22"/>
                </a:solidFill>
                <a:latin typeface="Trebuchet MS" pitchFamily="34" charset="0"/>
                <a:ea typeface="Trebuchet MS" pitchFamily="34" charset="-122"/>
                <a:cs typeface="Trebuchet MS" pitchFamily="34" charset="-120"/>
              </a:rPr>
              <a:t>You add Greek yogurt for protein.</a:t>
            </a:r>
            <a:endParaRPr lang="en-US" sz="1300" dirty="0"/>
          </a:p>
        </p:txBody>
      </p:sp>
      <p:sp>
        <p:nvSpPr>
          <p:cNvPr id="6" name="Text 4"/>
          <p:cNvSpPr/>
          <p:nvPr/>
        </p:nvSpPr>
        <p:spPr>
          <a:xfrm>
            <a:off x="658368" y="1362456"/>
            <a:ext cx="7772400" cy="621792"/>
          </a:xfrm>
          <a:prstGeom prst="rect">
            <a:avLst/>
          </a:prstGeom>
          <a:noFill/>
          <a:ln/>
        </p:spPr>
        <p:txBody>
          <a:bodyPr wrap="square" lIns="0" tIns="0" rIns="0" bIns="0" rtlCol="0" anchor="ctr"/>
          <a:lstStyle/>
          <a:p>
            <a:pPr marL="0" indent="0" algn="l">
              <a:buNone/>
            </a:pPr>
            <a:r>
              <a:rPr lang="en-US" sz="1200" dirty="0">
                <a:solidFill>
                  <a:srgbClr val="C0D8E4"/>
                </a:solidFill>
                <a:latin typeface="Calibri" pitchFamily="34" charset="0"/>
                <a:ea typeface="Calibri" pitchFamily="34" charset="-122"/>
                <a:cs typeface="Calibri" pitchFamily="34" charset="-120"/>
              </a:rPr>
              <a:t>You get 8g of protein and 37 kcal from sugar. Flavored Greek yogurt is not a low-sugar choice.</a:t>
            </a:r>
            <a:endParaRPr lang="en-US" sz="1200" dirty="0"/>
          </a:p>
        </p:txBody>
      </p:sp>
      <p:sp>
        <p:nvSpPr>
          <p:cNvPr id="7" name="Shape 5"/>
          <p:cNvSpPr/>
          <p:nvPr/>
        </p:nvSpPr>
        <p:spPr>
          <a:xfrm>
            <a:off x="457200" y="2267712"/>
            <a:ext cx="8275320" cy="1143000"/>
          </a:xfrm>
          <a:prstGeom prst="rect">
            <a:avLst/>
          </a:prstGeom>
          <a:solidFill>
            <a:srgbClr val="1E3A52"/>
          </a:solidFill>
          <a:ln w="12700">
            <a:solidFill>
              <a:srgbClr val="243F5C"/>
            </a:solidFill>
            <a:prstDash val="solid"/>
          </a:ln>
        </p:spPr>
        <p:txBody>
          <a:bodyPr/>
          <a:lstStyle/>
          <a:p>
            <a:endParaRPr lang="en-US"/>
          </a:p>
        </p:txBody>
      </p:sp>
      <p:sp>
        <p:nvSpPr>
          <p:cNvPr id="8" name="Shape 6"/>
          <p:cNvSpPr/>
          <p:nvPr/>
        </p:nvSpPr>
        <p:spPr>
          <a:xfrm>
            <a:off x="457200" y="2267712"/>
            <a:ext cx="64008" cy="1143000"/>
          </a:xfrm>
          <a:prstGeom prst="rect">
            <a:avLst/>
          </a:prstGeom>
          <a:solidFill>
            <a:srgbClr val="22A3B8"/>
          </a:solidFill>
          <a:ln w="12700">
            <a:solidFill>
              <a:srgbClr val="22A3B8"/>
            </a:solidFill>
            <a:prstDash val="solid"/>
          </a:ln>
        </p:spPr>
        <p:txBody>
          <a:bodyPr/>
          <a:lstStyle/>
          <a:p>
            <a:endParaRPr lang="en-US"/>
          </a:p>
        </p:txBody>
      </p:sp>
      <p:sp>
        <p:nvSpPr>
          <p:cNvPr id="9" name="Text 7"/>
          <p:cNvSpPr/>
          <p:nvPr/>
        </p:nvSpPr>
        <p:spPr>
          <a:xfrm>
            <a:off x="658368" y="2359152"/>
            <a:ext cx="7772400" cy="274320"/>
          </a:xfrm>
          <a:prstGeom prst="rect">
            <a:avLst/>
          </a:prstGeom>
          <a:noFill/>
          <a:ln/>
        </p:spPr>
        <p:txBody>
          <a:bodyPr wrap="square" lIns="0" tIns="0" rIns="0" bIns="0" rtlCol="0" anchor="ctr"/>
          <a:lstStyle/>
          <a:p>
            <a:pPr marL="0" indent="0" algn="l">
              <a:buNone/>
            </a:pPr>
            <a:r>
              <a:rPr lang="en-US" sz="1300" b="1" dirty="0">
                <a:solidFill>
                  <a:srgbClr val="22A3B8"/>
                </a:solidFill>
                <a:latin typeface="Trebuchet MS" pitchFamily="34" charset="0"/>
                <a:ea typeface="Trebuchet MS" pitchFamily="34" charset="-122"/>
                <a:cs typeface="Trebuchet MS" pitchFamily="34" charset="-120"/>
              </a:rPr>
              <a:t>You swap to cheese for protein and calcium.</a:t>
            </a:r>
            <a:endParaRPr lang="en-US" sz="1300" dirty="0"/>
          </a:p>
        </p:txBody>
      </p:sp>
      <p:sp>
        <p:nvSpPr>
          <p:cNvPr id="10" name="Text 8"/>
          <p:cNvSpPr/>
          <p:nvPr/>
        </p:nvSpPr>
        <p:spPr>
          <a:xfrm>
            <a:off x="658368" y="2670048"/>
            <a:ext cx="7772400" cy="621792"/>
          </a:xfrm>
          <a:prstGeom prst="rect">
            <a:avLst/>
          </a:prstGeom>
          <a:noFill/>
          <a:ln/>
        </p:spPr>
        <p:txBody>
          <a:bodyPr wrap="square" lIns="0" tIns="0" rIns="0" bIns="0" rtlCol="0" anchor="ctr"/>
          <a:lstStyle/>
          <a:p>
            <a:pPr marL="0" indent="0" algn="l">
              <a:buNone/>
            </a:pPr>
            <a:r>
              <a:rPr lang="en-US" sz="1200" dirty="0">
                <a:solidFill>
                  <a:srgbClr val="C0D8E4"/>
                </a:solidFill>
                <a:latin typeface="Calibri" pitchFamily="34" charset="0"/>
                <a:ea typeface="Calibri" pitchFamily="34" charset="-122"/>
                <a:cs typeface="Calibri" pitchFamily="34" charset="-120"/>
              </a:rPr>
              <a:t>American cheese: 23g protein, 1,781mg sodium. Swiss: 28.6g protein, 253mg sodium. Same category. Very different product.</a:t>
            </a:r>
            <a:endParaRPr lang="en-US" sz="1200" dirty="0"/>
          </a:p>
        </p:txBody>
      </p:sp>
      <p:sp>
        <p:nvSpPr>
          <p:cNvPr id="11" name="Shape 9"/>
          <p:cNvSpPr/>
          <p:nvPr/>
        </p:nvSpPr>
        <p:spPr>
          <a:xfrm>
            <a:off x="457200" y="3575304"/>
            <a:ext cx="8275320" cy="1143000"/>
          </a:xfrm>
          <a:prstGeom prst="rect">
            <a:avLst/>
          </a:prstGeom>
          <a:solidFill>
            <a:srgbClr val="1E3A52"/>
          </a:solidFill>
          <a:ln w="12700">
            <a:solidFill>
              <a:srgbClr val="243F5C"/>
            </a:solidFill>
            <a:prstDash val="solid"/>
          </a:ln>
        </p:spPr>
        <p:txBody>
          <a:bodyPr/>
          <a:lstStyle/>
          <a:p>
            <a:endParaRPr lang="en-US"/>
          </a:p>
        </p:txBody>
      </p:sp>
      <p:sp>
        <p:nvSpPr>
          <p:cNvPr id="12" name="Shape 10"/>
          <p:cNvSpPr/>
          <p:nvPr/>
        </p:nvSpPr>
        <p:spPr>
          <a:xfrm>
            <a:off x="457200" y="3575304"/>
            <a:ext cx="64008" cy="1143000"/>
          </a:xfrm>
          <a:prstGeom prst="rect">
            <a:avLst/>
          </a:prstGeom>
          <a:solidFill>
            <a:srgbClr val="B0D4DC"/>
          </a:solidFill>
          <a:ln w="12700">
            <a:solidFill>
              <a:srgbClr val="B0D4DC"/>
            </a:solidFill>
            <a:prstDash val="solid"/>
          </a:ln>
        </p:spPr>
        <p:txBody>
          <a:bodyPr/>
          <a:lstStyle/>
          <a:p>
            <a:endParaRPr lang="en-US"/>
          </a:p>
        </p:txBody>
      </p:sp>
      <p:sp>
        <p:nvSpPr>
          <p:cNvPr id="13" name="Text 11"/>
          <p:cNvSpPr/>
          <p:nvPr/>
        </p:nvSpPr>
        <p:spPr>
          <a:xfrm>
            <a:off x="658368" y="3666744"/>
            <a:ext cx="7772400" cy="274320"/>
          </a:xfrm>
          <a:prstGeom prst="rect">
            <a:avLst/>
          </a:prstGeom>
          <a:noFill/>
          <a:ln/>
        </p:spPr>
        <p:txBody>
          <a:bodyPr wrap="square" lIns="0" tIns="0" rIns="0" bIns="0" rtlCol="0" anchor="ctr"/>
          <a:lstStyle/>
          <a:p>
            <a:pPr marL="0" indent="0" algn="l">
              <a:buNone/>
            </a:pPr>
            <a:r>
              <a:rPr lang="en-US" sz="1300" b="1" dirty="0">
                <a:solidFill>
                  <a:srgbClr val="B0D4DC"/>
                </a:solidFill>
                <a:latin typeface="Trebuchet MS" pitchFamily="34" charset="0"/>
                <a:ea typeface="Trebuchet MS" pitchFamily="34" charset="-122"/>
                <a:cs typeface="Trebuchet MS" pitchFamily="34" charset="-120"/>
              </a:rPr>
              <a:t>You reduce soda intake.</a:t>
            </a:r>
            <a:endParaRPr lang="en-US" sz="1300" dirty="0"/>
          </a:p>
        </p:txBody>
      </p:sp>
      <p:sp>
        <p:nvSpPr>
          <p:cNvPr id="14" name="Text 12"/>
          <p:cNvSpPr/>
          <p:nvPr/>
        </p:nvSpPr>
        <p:spPr>
          <a:xfrm>
            <a:off x="658368" y="3977640"/>
            <a:ext cx="7772400" cy="621792"/>
          </a:xfrm>
          <a:prstGeom prst="rect">
            <a:avLst/>
          </a:prstGeom>
          <a:noFill/>
          <a:ln/>
        </p:spPr>
        <p:txBody>
          <a:bodyPr wrap="square" lIns="0" tIns="0" rIns="0" bIns="0" rtlCol="0" anchor="ctr"/>
          <a:lstStyle/>
          <a:p>
            <a:pPr marL="0" indent="0" algn="l">
              <a:buNone/>
            </a:pPr>
            <a:r>
              <a:rPr lang="en-US" sz="1200" dirty="0">
                <a:solidFill>
                  <a:srgbClr val="C0D8E4"/>
                </a:solidFill>
                <a:latin typeface="Calibri" pitchFamily="34" charset="0"/>
                <a:ea typeface="Calibri" pitchFamily="34" charset="-122"/>
                <a:cs typeface="Calibri" pitchFamily="34" charset="-120"/>
              </a:rPr>
              <a:t>The soda category includes diet sodas at near-zero calories and protein sodas. The category label tells you nothing about the nutritional consequence of the substitution.</a:t>
            </a:r>
            <a:endParaRPr lang="en-US" sz="1200" dirty="0"/>
          </a:p>
        </p:txBody>
      </p:sp>
      <p:sp>
        <p:nvSpPr>
          <p:cNvPr id="15" name="Text 13"/>
          <p:cNvSpPr/>
          <p:nvPr/>
        </p:nvSpPr>
        <p:spPr>
          <a:xfrm>
            <a:off x="457200" y="4700016"/>
            <a:ext cx="8275320" cy="256032"/>
          </a:xfrm>
          <a:prstGeom prst="rect">
            <a:avLst/>
          </a:prstGeom>
          <a:noFill/>
          <a:ln/>
        </p:spPr>
        <p:txBody>
          <a:bodyPr wrap="square" lIns="0" tIns="0" rIns="0" bIns="0" rtlCol="0" anchor="ctr"/>
          <a:lstStyle/>
          <a:p>
            <a:pPr marL="0" indent="0" algn="ctr">
              <a:buNone/>
            </a:pP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AFB"/>
        </a:solidFill>
        <a:effectLst/>
      </p:bgPr>
    </p:bg>
    <p:spTree>
      <p:nvGrpSpPr>
        <p:cNvPr id="1" name=""/>
        <p:cNvGrpSpPr/>
        <p:nvPr/>
      </p:nvGrpSpPr>
      <p:grpSpPr>
        <a:xfrm>
          <a:off x="0" y="0"/>
          <a:ext cx="0" cy="0"/>
          <a:chOff x="0" y="0"/>
          <a:chExt cx="0" cy="0"/>
        </a:xfrm>
      </p:grpSpPr>
      <p:sp>
        <p:nvSpPr>
          <p:cNvPr id="2" name="Text 0"/>
          <p:cNvSpPr/>
          <p:nvPr/>
        </p:nvSpPr>
        <p:spPr>
          <a:xfrm>
            <a:off x="502920" y="201168"/>
            <a:ext cx="8229600" cy="475488"/>
          </a:xfrm>
          <a:prstGeom prst="rect">
            <a:avLst/>
          </a:prstGeom>
          <a:noFill/>
          <a:ln/>
        </p:spPr>
        <p:txBody>
          <a:bodyPr wrap="square" lIns="0" tIns="0" rIns="0" bIns="0" rtlCol="0" anchor="ctr"/>
          <a:lstStyle/>
          <a:p>
            <a:pPr marL="0" indent="0" algn="l">
              <a:buNone/>
            </a:pPr>
            <a:r>
              <a:rPr lang="en-US" sz="2600" b="1" dirty="0">
                <a:solidFill>
                  <a:srgbClr val="1A2E4A"/>
                </a:solidFill>
                <a:latin typeface="Trebuchet MS" pitchFamily="34" charset="0"/>
                <a:ea typeface="Trebuchet MS" pitchFamily="34" charset="-122"/>
                <a:cs typeface="Trebuchet MS" pitchFamily="34" charset="-120"/>
              </a:rPr>
              <a:t>Key Takeaways</a:t>
            </a:r>
            <a:endParaRPr lang="en-US" sz="2600" dirty="0"/>
          </a:p>
        </p:txBody>
      </p:sp>
      <p:sp>
        <p:nvSpPr>
          <p:cNvPr id="4" name="Text 2"/>
          <p:cNvSpPr/>
          <p:nvPr/>
        </p:nvSpPr>
        <p:spPr>
          <a:xfrm>
            <a:off x="274320" y="4828032"/>
            <a:ext cx="8595360" cy="201168"/>
          </a:xfrm>
          <a:prstGeom prst="rect">
            <a:avLst/>
          </a:prstGeom>
          <a:noFill/>
          <a:ln/>
        </p:spPr>
        <p:txBody>
          <a:bodyPr wrap="square" lIns="0" tIns="0" rIns="0" bIns="0" rtlCol="0" anchor="ctr"/>
          <a:lstStyle/>
          <a:p>
            <a:pPr marL="0" indent="0" algn="l">
              <a:buNone/>
            </a:pPr>
            <a:r>
              <a:rPr lang="en-US" sz="800" dirty="0">
                <a:solidFill>
                  <a:srgbClr val="64748B"/>
                </a:solidFill>
                <a:latin typeface="Calibri" pitchFamily="34" charset="0"/>
                <a:ea typeface="Calibri" pitchFamily="34" charset="-122"/>
                <a:cs typeface="Calibri" pitchFamily="34" charset="-120"/>
              </a:rPr>
              <a:t>Jean Batista  |  DS 580  |  USDA Branded Food Analysis – Project 2</a:t>
            </a:r>
            <a:endParaRPr lang="en-US" sz="800" dirty="0"/>
          </a:p>
        </p:txBody>
      </p:sp>
      <p:sp>
        <p:nvSpPr>
          <p:cNvPr id="5" name="Shape 3"/>
          <p:cNvSpPr/>
          <p:nvPr/>
        </p:nvSpPr>
        <p:spPr>
          <a:xfrm>
            <a:off x="347472" y="822960"/>
            <a:ext cx="2633472" cy="155448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6" name="Shape 4"/>
          <p:cNvSpPr/>
          <p:nvPr/>
        </p:nvSpPr>
        <p:spPr>
          <a:xfrm>
            <a:off x="347472" y="822960"/>
            <a:ext cx="2633472" cy="256032"/>
          </a:xfrm>
          <a:prstGeom prst="rect">
            <a:avLst/>
          </a:prstGeom>
          <a:solidFill>
            <a:srgbClr val="1A7A8A"/>
          </a:solidFill>
          <a:ln w="12700">
            <a:solidFill>
              <a:srgbClr val="1A7A8A"/>
            </a:solidFill>
            <a:prstDash val="solid"/>
          </a:ln>
        </p:spPr>
        <p:txBody>
          <a:bodyPr/>
          <a:lstStyle/>
          <a:p>
            <a:endParaRPr lang="en-US"/>
          </a:p>
        </p:txBody>
      </p:sp>
      <p:sp>
        <p:nvSpPr>
          <p:cNvPr id="7" name="Text 5"/>
          <p:cNvSpPr/>
          <p:nvPr/>
        </p:nvSpPr>
        <p:spPr>
          <a:xfrm>
            <a:off x="347472" y="822960"/>
            <a:ext cx="2633472" cy="256032"/>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01</a:t>
            </a:r>
            <a:endParaRPr lang="en-US" sz="1200" dirty="0"/>
          </a:p>
        </p:txBody>
      </p:sp>
      <p:sp>
        <p:nvSpPr>
          <p:cNvPr id="8" name="Text 6"/>
          <p:cNvSpPr/>
          <p:nvPr/>
        </p:nvSpPr>
        <p:spPr>
          <a:xfrm>
            <a:off x="438912" y="1133856"/>
            <a:ext cx="2450592" cy="347472"/>
          </a:xfrm>
          <a:prstGeom prst="rect">
            <a:avLst/>
          </a:prstGeom>
          <a:noFill/>
          <a:ln/>
        </p:spPr>
        <p:txBody>
          <a:bodyPr wrap="square" lIns="0" tIns="0" rIns="0" bIns="0" rtlCol="0" anchor="ctr"/>
          <a:lstStyle/>
          <a:p>
            <a:pPr marL="0" indent="0" algn="l">
              <a:buNone/>
            </a:pPr>
            <a:r>
              <a:rPr lang="en-US" sz="1100" b="1" dirty="0">
                <a:solidFill>
                  <a:srgbClr val="1A7A8A"/>
                </a:solidFill>
                <a:latin typeface="Trebuchet MS" pitchFamily="34" charset="0"/>
                <a:ea typeface="Trebuchet MS" pitchFamily="34" charset="-122"/>
                <a:cs typeface="Trebuchet MS" pitchFamily="34" charset="-120"/>
              </a:rPr>
              <a:t>Filter cooking ingredients first</a:t>
            </a:r>
            <a:endParaRPr lang="en-US" sz="1100" dirty="0"/>
          </a:p>
        </p:txBody>
      </p:sp>
      <p:sp>
        <p:nvSpPr>
          <p:cNvPr id="9" name="Text 7"/>
          <p:cNvSpPr/>
          <p:nvPr/>
        </p:nvSpPr>
        <p:spPr>
          <a:xfrm>
            <a:off x="438912" y="1481328"/>
            <a:ext cx="2450592" cy="822960"/>
          </a:xfrm>
          <a:prstGeom prst="rect">
            <a:avLst/>
          </a:prstGeom>
          <a:noFill/>
          <a:ln/>
        </p:spPr>
        <p:txBody>
          <a:bodyPr wrap="square" lIns="0" tIns="0" rIns="0" bIns="0" rtlCol="0" anchor="ctr"/>
          <a:lstStyle/>
          <a:p>
            <a:pPr marL="0" indent="0" algn="l">
              <a:buNone/>
            </a:pPr>
            <a:r>
              <a:rPr lang="en-US" sz="1000" dirty="0">
                <a:solidFill>
                  <a:srgbClr val="64748B"/>
                </a:solidFill>
                <a:latin typeface="Calibri" pitchFamily="34" charset="0"/>
                <a:ea typeface="Calibri" pitchFamily="34" charset="-122"/>
                <a:cs typeface="Calibri" pitchFamily="34" charset="-120"/>
              </a:rPr>
              <a:t>Seasoning mixes and spices are not food products in the dietary sense. Removing 5,917 products produces a dataset where comparisons are meaningful.</a:t>
            </a:r>
            <a:endParaRPr lang="en-US" sz="1000" dirty="0"/>
          </a:p>
        </p:txBody>
      </p:sp>
      <p:sp>
        <p:nvSpPr>
          <p:cNvPr id="10" name="Shape 8"/>
          <p:cNvSpPr/>
          <p:nvPr/>
        </p:nvSpPr>
        <p:spPr>
          <a:xfrm>
            <a:off x="3182112" y="822960"/>
            <a:ext cx="2633472" cy="155448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1" name="Shape 9"/>
          <p:cNvSpPr/>
          <p:nvPr/>
        </p:nvSpPr>
        <p:spPr>
          <a:xfrm>
            <a:off x="3182112" y="822960"/>
            <a:ext cx="2633472" cy="256032"/>
          </a:xfrm>
          <a:prstGeom prst="rect">
            <a:avLst/>
          </a:prstGeom>
          <a:solidFill>
            <a:srgbClr val="E67E22"/>
          </a:solidFill>
          <a:ln w="12700">
            <a:solidFill>
              <a:srgbClr val="E67E22"/>
            </a:solidFill>
            <a:prstDash val="solid"/>
          </a:ln>
        </p:spPr>
        <p:txBody>
          <a:bodyPr/>
          <a:lstStyle/>
          <a:p>
            <a:endParaRPr lang="en-US"/>
          </a:p>
        </p:txBody>
      </p:sp>
      <p:sp>
        <p:nvSpPr>
          <p:cNvPr id="12" name="Text 10"/>
          <p:cNvSpPr/>
          <p:nvPr/>
        </p:nvSpPr>
        <p:spPr>
          <a:xfrm>
            <a:off x="3182112" y="822960"/>
            <a:ext cx="2633472" cy="256032"/>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02</a:t>
            </a:r>
            <a:endParaRPr lang="en-US" sz="1200" dirty="0"/>
          </a:p>
        </p:txBody>
      </p:sp>
      <p:sp>
        <p:nvSpPr>
          <p:cNvPr id="13" name="Text 11"/>
          <p:cNvSpPr/>
          <p:nvPr/>
        </p:nvSpPr>
        <p:spPr>
          <a:xfrm>
            <a:off x="3273552" y="1133856"/>
            <a:ext cx="2450592" cy="347472"/>
          </a:xfrm>
          <a:prstGeom prst="rect">
            <a:avLst/>
          </a:prstGeom>
          <a:noFill/>
          <a:ln/>
        </p:spPr>
        <p:txBody>
          <a:bodyPr wrap="square" lIns="0" tIns="0" rIns="0" bIns="0" rtlCol="0" anchor="ctr"/>
          <a:lstStyle/>
          <a:p>
            <a:pPr marL="0" indent="0" algn="l">
              <a:buNone/>
            </a:pPr>
            <a:r>
              <a:rPr lang="en-US" sz="1100" b="1" dirty="0">
                <a:solidFill>
                  <a:srgbClr val="E67E22"/>
                </a:solidFill>
                <a:latin typeface="Trebuchet MS" pitchFamily="34" charset="0"/>
                <a:ea typeface="Trebuchet MS" pitchFamily="34" charset="-122"/>
                <a:cs typeface="Trebuchet MS" pitchFamily="34" charset="-120"/>
              </a:rPr>
              <a:t>Clean outliers before modeling</a:t>
            </a:r>
            <a:endParaRPr lang="en-US" sz="1100" dirty="0"/>
          </a:p>
        </p:txBody>
      </p:sp>
      <p:sp>
        <p:nvSpPr>
          <p:cNvPr id="14" name="Text 12"/>
          <p:cNvSpPr/>
          <p:nvPr/>
        </p:nvSpPr>
        <p:spPr>
          <a:xfrm>
            <a:off x="3273552" y="1481328"/>
            <a:ext cx="2450592" cy="822960"/>
          </a:xfrm>
          <a:prstGeom prst="rect">
            <a:avLst/>
          </a:prstGeom>
          <a:noFill/>
          <a:ln/>
        </p:spPr>
        <p:txBody>
          <a:bodyPr wrap="square" lIns="0" tIns="0" rIns="0" bIns="0" rtlCol="0" anchor="ctr"/>
          <a:lstStyle/>
          <a:p>
            <a:pPr marL="0" indent="0" algn="l">
              <a:buNone/>
            </a:pPr>
            <a:r>
              <a:rPr lang="en-US" sz="1000" dirty="0">
                <a:solidFill>
                  <a:srgbClr val="64748B"/>
                </a:solidFill>
                <a:latin typeface="Calibri" pitchFamily="34" charset="0"/>
                <a:ea typeface="Calibri" pitchFamily="34" charset="-122"/>
                <a:cs typeface="Calibri" pitchFamily="34" charset="-120"/>
              </a:rPr>
              <a:t>0.11% of values inflate the sodium mean by 3.6x. The median is robust, but cleaning is more reliable for regression or correlation work.</a:t>
            </a:r>
            <a:endParaRPr lang="en-US" sz="1000" dirty="0"/>
          </a:p>
        </p:txBody>
      </p:sp>
      <p:sp>
        <p:nvSpPr>
          <p:cNvPr id="15" name="Shape 13"/>
          <p:cNvSpPr/>
          <p:nvPr/>
        </p:nvSpPr>
        <p:spPr>
          <a:xfrm>
            <a:off x="6016752" y="822960"/>
            <a:ext cx="2633472" cy="155448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6" name="Shape 14"/>
          <p:cNvSpPr/>
          <p:nvPr/>
        </p:nvSpPr>
        <p:spPr>
          <a:xfrm>
            <a:off x="6016752" y="822960"/>
            <a:ext cx="2633472" cy="256032"/>
          </a:xfrm>
          <a:prstGeom prst="rect">
            <a:avLst/>
          </a:prstGeom>
          <a:solidFill>
            <a:srgbClr val="C0392B"/>
          </a:solidFill>
          <a:ln w="12700">
            <a:solidFill>
              <a:srgbClr val="C0392B"/>
            </a:solidFill>
            <a:prstDash val="solid"/>
          </a:ln>
        </p:spPr>
        <p:txBody>
          <a:bodyPr/>
          <a:lstStyle/>
          <a:p>
            <a:endParaRPr lang="en-US"/>
          </a:p>
        </p:txBody>
      </p:sp>
      <p:sp>
        <p:nvSpPr>
          <p:cNvPr id="17" name="Text 15"/>
          <p:cNvSpPr/>
          <p:nvPr/>
        </p:nvSpPr>
        <p:spPr>
          <a:xfrm>
            <a:off x="6016752" y="822960"/>
            <a:ext cx="2633472" cy="256032"/>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03</a:t>
            </a:r>
            <a:endParaRPr lang="en-US" sz="1200" dirty="0"/>
          </a:p>
        </p:txBody>
      </p:sp>
      <p:sp>
        <p:nvSpPr>
          <p:cNvPr id="18" name="Text 16"/>
          <p:cNvSpPr/>
          <p:nvPr/>
        </p:nvSpPr>
        <p:spPr>
          <a:xfrm>
            <a:off x="6108192" y="1133856"/>
            <a:ext cx="2450592" cy="347472"/>
          </a:xfrm>
          <a:prstGeom prst="rect">
            <a:avLst/>
          </a:prstGeom>
          <a:noFill/>
          <a:ln/>
        </p:spPr>
        <p:txBody>
          <a:bodyPr wrap="square" lIns="0" tIns="0" rIns="0" bIns="0" rtlCol="0" anchor="ctr"/>
          <a:lstStyle/>
          <a:p>
            <a:pPr marL="0" indent="0" algn="l">
              <a:buNone/>
            </a:pPr>
            <a:r>
              <a:rPr lang="en-US" sz="1100" b="1" dirty="0">
                <a:solidFill>
                  <a:srgbClr val="C0392B"/>
                </a:solidFill>
                <a:latin typeface="Trebuchet MS" pitchFamily="34" charset="0"/>
                <a:ea typeface="Trebuchet MS" pitchFamily="34" charset="-122"/>
                <a:cs typeface="Trebuchet MS" pitchFamily="34" charset="-120"/>
              </a:rPr>
              <a:t>79.5% of products score negative NDS</a:t>
            </a:r>
            <a:endParaRPr lang="en-US" sz="1100" dirty="0"/>
          </a:p>
        </p:txBody>
      </p:sp>
      <p:sp>
        <p:nvSpPr>
          <p:cNvPr id="19" name="Text 17"/>
          <p:cNvSpPr/>
          <p:nvPr/>
        </p:nvSpPr>
        <p:spPr>
          <a:xfrm>
            <a:off x="6108192" y="1481328"/>
            <a:ext cx="2450592" cy="822960"/>
          </a:xfrm>
          <a:prstGeom prst="rect">
            <a:avLst/>
          </a:prstGeom>
          <a:noFill/>
          <a:ln/>
        </p:spPr>
        <p:txBody>
          <a:bodyPr wrap="square" lIns="0" tIns="0" rIns="0" bIns="0" rtlCol="0" anchor="ctr"/>
          <a:lstStyle/>
          <a:p>
            <a:pPr marL="0" indent="0" algn="l">
              <a:buNone/>
            </a:pPr>
            <a:r>
              <a:rPr lang="en-US" sz="1000" dirty="0">
                <a:solidFill>
                  <a:srgbClr val="64748B"/>
                </a:solidFill>
                <a:latin typeface="Calibri" pitchFamily="34" charset="0"/>
                <a:ea typeface="Calibri" pitchFamily="34" charset="-122"/>
                <a:cs typeface="Calibri" pitchFamily="34" charset="-120"/>
              </a:rPr>
              <a:t>Most branded foods deliver more limiting nutrients than beneficial ones per 100 kcal. The score ranks products, not condemns them.</a:t>
            </a:r>
            <a:endParaRPr lang="en-US" sz="1000" dirty="0"/>
          </a:p>
        </p:txBody>
      </p:sp>
      <p:sp>
        <p:nvSpPr>
          <p:cNvPr id="20" name="Shape 18"/>
          <p:cNvSpPr/>
          <p:nvPr/>
        </p:nvSpPr>
        <p:spPr>
          <a:xfrm>
            <a:off x="1444752" y="2697480"/>
            <a:ext cx="2633472" cy="155448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21" name="Shape 19"/>
          <p:cNvSpPr/>
          <p:nvPr/>
        </p:nvSpPr>
        <p:spPr>
          <a:xfrm>
            <a:off x="1444752" y="2697480"/>
            <a:ext cx="2633472" cy="256032"/>
          </a:xfrm>
          <a:prstGeom prst="rect">
            <a:avLst/>
          </a:prstGeom>
          <a:solidFill>
            <a:srgbClr val="4C72B0"/>
          </a:solidFill>
          <a:ln w="12700">
            <a:solidFill>
              <a:srgbClr val="4C72B0"/>
            </a:solidFill>
            <a:prstDash val="solid"/>
          </a:ln>
        </p:spPr>
        <p:txBody>
          <a:bodyPr/>
          <a:lstStyle/>
          <a:p>
            <a:endParaRPr lang="en-US"/>
          </a:p>
        </p:txBody>
      </p:sp>
      <p:sp>
        <p:nvSpPr>
          <p:cNvPr id="22" name="Text 20"/>
          <p:cNvSpPr/>
          <p:nvPr/>
        </p:nvSpPr>
        <p:spPr>
          <a:xfrm>
            <a:off x="1444752" y="2697480"/>
            <a:ext cx="2633472" cy="256032"/>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04</a:t>
            </a:r>
            <a:endParaRPr lang="en-US" sz="1200" dirty="0"/>
          </a:p>
        </p:txBody>
      </p:sp>
      <p:sp>
        <p:nvSpPr>
          <p:cNvPr id="23" name="Text 21"/>
          <p:cNvSpPr/>
          <p:nvPr/>
        </p:nvSpPr>
        <p:spPr>
          <a:xfrm>
            <a:off x="1536192" y="3008376"/>
            <a:ext cx="2450592" cy="347472"/>
          </a:xfrm>
          <a:prstGeom prst="rect">
            <a:avLst/>
          </a:prstGeom>
          <a:noFill/>
          <a:ln/>
        </p:spPr>
        <p:txBody>
          <a:bodyPr wrap="square" lIns="0" tIns="0" rIns="0" bIns="0" rtlCol="0" anchor="ctr"/>
          <a:lstStyle/>
          <a:p>
            <a:pPr marL="0" indent="0" algn="l">
              <a:buNone/>
            </a:pPr>
            <a:r>
              <a:rPr lang="en-US" sz="1100" b="1" dirty="0">
                <a:solidFill>
                  <a:srgbClr val="4C72B0"/>
                </a:solidFill>
                <a:latin typeface="Trebuchet MS" pitchFamily="34" charset="0"/>
                <a:ea typeface="Trebuchet MS" pitchFamily="34" charset="-122"/>
                <a:cs typeface="Trebuchet MS" pitchFamily="34" charset="-120"/>
              </a:rPr>
              <a:t>Cluster beats category as a model feature</a:t>
            </a:r>
            <a:endParaRPr lang="en-US" sz="1100" dirty="0"/>
          </a:p>
        </p:txBody>
      </p:sp>
      <p:sp>
        <p:nvSpPr>
          <p:cNvPr id="24" name="Text 22"/>
          <p:cNvSpPr/>
          <p:nvPr/>
        </p:nvSpPr>
        <p:spPr>
          <a:xfrm>
            <a:off x="1536192" y="3355848"/>
            <a:ext cx="2450592" cy="822960"/>
          </a:xfrm>
          <a:prstGeom prst="rect">
            <a:avLst/>
          </a:prstGeom>
          <a:noFill/>
          <a:ln/>
        </p:spPr>
        <p:txBody>
          <a:bodyPr wrap="square" lIns="0" tIns="0" rIns="0" bIns="0" rtlCol="0" anchor="ctr"/>
          <a:lstStyle/>
          <a:p>
            <a:pPr marL="0" indent="0" algn="l">
              <a:buNone/>
            </a:pPr>
            <a:r>
              <a:rPr lang="en-US" sz="1000" dirty="0">
                <a:solidFill>
                  <a:srgbClr val="64748B"/>
                </a:solidFill>
                <a:latin typeface="Calibri" pitchFamily="34" charset="0"/>
                <a:ea typeface="Calibri" pitchFamily="34" charset="-122"/>
                <a:cs typeface="Calibri" pitchFamily="34" charset="-120"/>
              </a:rPr>
              <a:t>Cheese and deli meats share a nutrient cluster. Frozen dinners and ice cream share one too. Use cluster membership in downstream models.</a:t>
            </a:r>
            <a:endParaRPr lang="en-US" sz="1000" dirty="0"/>
          </a:p>
        </p:txBody>
      </p:sp>
      <p:sp>
        <p:nvSpPr>
          <p:cNvPr id="25" name="Shape 23"/>
          <p:cNvSpPr/>
          <p:nvPr/>
        </p:nvSpPr>
        <p:spPr>
          <a:xfrm>
            <a:off x="4279392" y="2697480"/>
            <a:ext cx="2633472" cy="155448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26" name="Shape 24"/>
          <p:cNvSpPr/>
          <p:nvPr/>
        </p:nvSpPr>
        <p:spPr>
          <a:xfrm>
            <a:off x="4279392" y="2697480"/>
            <a:ext cx="2633472" cy="256032"/>
          </a:xfrm>
          <a:prstGeom prst="rect">
            <a:avLst/>
          </a:prstGeom>
          <a:solidFill>
            <a:srgbClr val="7B5EA7"/>
          </a:solidFill>
          <a:ln w="12700">
            <a:solidFill>
              <a:srgbClr val="7B5EA7"/>
            </a:solidFill>
            <a:prstDash val="solid"/>
          </a:ln>
        </p:spPr>
        <p:txBody>
          <a:bodyPr/>
          <a:lstStyle/>
          <a:p>
            <a:endParaRPr lang="en-US"/>
          </a:p>
        </p:txBody>
      </p:sp>
      <p:sp>
        <p:nvSpPr>
          <p:cNvPr id="27" name="Text 25"/>
          <p:cNvSpPr/>
          <p:nvPr/>
        </p:nvSpPr>
        <p:spPr>
          <a:xfrm>
            <a:off x="4279392" y="2697480"/>
            <a:ext cx="2633472" cy="256032"/>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05</a:t>
            </a:r>
            <a:endParaRPr lang="en-US" sz="1200" dirty="0"/>
          </a:p>
        </p:txBody>
      </p:sp>
      <p:sp>
        <p:nvSpPr>
          <p:cNvPr id="28" name="Text 26"/>
          <p:cNvSpPr/>
          <p:nvPr/>
        </p:nvSpPr>
        <p:spPr>
          <a:xfrm>
            <a:off x="4370832" y="3008376"/>
            <a:ext cx="2450592" cy="347472"/>
          </a:xfrm>
          <a:prstGeom prst="rect">
            <a:avLst/>
          </a:prstGeom>
          <a:noFill/>
          <a:ln/>
        </p:spPr>
        <p:txBody>
          <a:bodyPr wrap="square" lIns="0" tIns="0" rIns="0" bIns="0" rtlCol="0" anchor="ctr"/>
          <a:lstStyle/>
          <a:p>
            <a:pPr marL="0" indent="0" algn="l">
              <a:buNone/>
            </a:pPr>
            <a:r>
              <a:rPr lang="en-US" sz="1100" b="1" dirty="0">
                <a:solidFill>
                  <a:srgbClr val="7B5EA7"/>
                </a:solidFill>
                <a:latin typeface="Trebuchet MS" pitchFamily="34" charset="0"/>
                <a:ea typeface="Trebuchet MS" pitchFamily="34" charset="-122"/>
                <a:cs typeface="Trebuchet MS" pitchFamily="34" charset="-120"/>
              </a:rPr>
              <a:t>Variation inside categories is as large as across them</a:t>
            </a:r>
            <a:endParaRPr lang="en-US" sz="1100" dirty="0"/>
          </a:p>
        </p:txBody>
      </p:sp>
      <p:sp>
        <p:nvSpPr>
          <p:cNvPr id="29" name="Text 27"/>
          <p:cNvSpPr/>
          <p:nvPr/>
        </p:nvSpPr>
        <p:spPr>
          <a:xfrm>
            <a:off x="4370832" y="3355848"/>
            <a:ext cx="2450592" cy="822960"/>
          </a:xfrm>
          <a:prstGeom prst="rect">
            <a:avLst/>
          </a:prstGeom>
          <a:noFill/>
          <a:ln/>
        </p:spPr>
        <p:txBody>
          <a:bodyPr wrap="square" lIns="0" tIns="0" rIns="0" bIns="0" rtlCol="0" anchor="ctr"/>
          <a:lstStyle/>
          <a:p>
            <a:pPr marL="0" indent="0" algn="l">
              <a:buNone/>
            </a:pPr>
            <a:r>
              <a:rPr lang="en-US" sz="1000" dirty="0">
                <a:solidFill>
                  <a:srgbClr val="64748B"/>
                </a:solidFill>
                <a:latin typeface="Calibri" pitchFamily="34" charset="0"/>
                <a:ea typeface="Calibri" pitchFamily="34" charset="-122"/>
                <a:cs typeface="Calibri" pitchFamily="34" charset="-120"/>
              </a:rPr>
              <a:t>American cheese has 7x the sodium of Swiss. Greek yogurt is not low sugar when flavored. Seeds outperform chips on protein and sodium.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A2E4A"/>
        </a:solidFill>
        <a:effectLst/>
      </p:bgPr>
    </p:bg>
    <p:spTree>
      <p:nvGrpSpPr>
        <p:cNvPr id="1" name=""/>
        <p:cNvGrpSpPr/>
        <p:nvPr/>
      </p:nvGrpSpPr>
      <p:grpSpPr>
        <a:xfrm>
          <a:off x="0" y="0"/>
          <a:ext cx="0" cy="0"/>
          <a:chOff x="0" y="0"/>
          <a:chExt cx="0" cy="0"/>
        </a:xfrm>
      </p:grpSpPr>
      <p:sp>
        <p:nvSpPr>
          <p:cNvPr id="2" name="Text 0"/>
          <p:cNvSpPr/>
          <p:nvPr/>
        </p:nvSpPr>
        <p:spPr>
          <a:xfrm>
            <a:off x="502920" y="347472"/>
            <a:ext cx="8229600" cy="502920"/>
          </a:xfrm>
          <a:prstGeom prst="rect">
            <a:avLst/>
          </a:prstGeom>
          <a:noFill/>
          <a:ln/>
        </p:spPr>
        <p:txBody>
          <a:bodyPr wrap="square" lIns="0" tIns="0" rIns="0" bIns="0" rtlCol="0" anchor="ctr"/>
          <a:lstStyle/>
          <a:p>
            <a:pPr marL="0" indent="0" algn="l">
              <a:buNone/>
            </a:pPr>
            <a:r>
              <a:rPr lang="en-US" sz="2800" b="1" dirty="0">
                <a:solidFill>
                  <a:srgbClr val="FFFFFF"/>
                </a:solidFill>
                <a:latin typeface="Trebuchet MS" pitchFamily="34" charset="0"/>
                <a:ea typeface="Trebuchet MS" pitchFamily="34" charset="-122"/>
                <a:cs typeface="Trebuchet MS" pitchFamily="34" charset="-120"/>
              </a:rPr>
              <a:t>Presentation Overview</a:t>
            </a:r>
            <a:endParaRPr lang="en-US" sz="2800" dirty="0"/>
          </a:p>
        </p:txBody>
      </p:sp>
      <p:sp>
        <p:nvSpPr>
          <p:cNvPr id="3" name="Shape 1"/>
          <p:cNvSpPr/>
          <p:nvPr/>
        </p:nvSpPr>
        <p:spPr>
          <a:xfrm>
            <a:off x="502920" y="896112"/>
            <a:ext cx="8229600" cy="685800"/>
          </a:xfrm>
          <a:prstGeom prst="rect">
            <a:avLst/>
          </a:prstGeom>
          <a:solidFill>
            <a:srgbClr val="1E3A52"/>
          </a:solidFill>
          <a:ln w="12700">
            <a:solidFill>
              <a:srgbClr val="243F5C"/>
            </a:solidFill>
            <a:prstDash val="solid"/>
          </a:ln>
        </p:spPr>
        <p:txBody>
          <a:bodyPr/>
          <a:lstStyle/>
          <a:p>
            <a:endParaRPr lang="en-US"/>
          </a:p>
        </p:txBody>
      </p:sp>
      <p:sp>
        <p:nvSpPr>
          <p:cNvPr id="4" name="Text 2"/>
          <p:cNvSpPr/>
          <p:nvPr/>
        </p:nvSpPr>
        <p:spPr>
          <a:xfrm>
            <a:off x="612648" y="896112"/>
            <a:ext cx="502920" cy="685800"/>
          </a:xfrm>
          <a:prstGeom prst="rect">
            <a:avLst/>
          </a:prstGeom>
          <a:noFill/>
          <a:ln/>
        </p:spPr>
        <p:txBody>
          <a:bodyPr wrap="square" lIns="0" tIns="0" rIns="0" bIns="0" rtlCol="0" anchor="ctr"/>
          <a:lstStyle/>
          <a:p>
            <a:pPr marL="0" indent="0" algn="ctr">
              <a:buNone/>
            </a:pPr>
            <a:r>
              <a:rPr lang="en-US" sz="2000" b="1" dirty="0">
                <a:solidFill>
                  <a:srgbClr val="22A3B8"/>
                </a:solidFill>
                <a:latin typeface="Trebuchet MS" pitchFamily="34" charset="0"/>
                <a:ea typeface="Trebuchet MS" pitchFamily="34" charset="-122"/>
                <a:cs typeface="Trebuchet MS" pitchFamily="34" charset="-120"/>
              </a:rPr>
              <a:t>01</a:t>
            </a:r>
            <a:endParaRPr lang="en-US" sz="2000" dirty="0"/>
          </a:p>
        </p:txBody>
      </p:sp>
      <p:sp>
        <p:nvSpPr>
          <p:cNvPr id="5" name="Shape 3"/>
          <p:cNvSpPr/>
          <p:nvPr/>
        </p:nvSpPr>
        <p:spPr>
          <a:xfrm>
            <a:off x="1161288" y="1060704"/>
            <a:ext cx="36576" cy="365760"/>
          </a:xfrm>
          <a:prstGeom prst="rect">
            <a:avLst/>
          </a:prstGeom>
          <a:solidFill>
            <a:srgbClr val="2C5070"/>
          </a:solidFill>
          <a:ln w="12700">
            <a:solidFill>
              <a:srgbClr val="2C5070"/>
            </a:solidFill>
            <a:prstDash val="solid"/>
          </a:ln>
        </p:spPr>
        <p:txBody>
          <a:bodyPr/>
          <a:lstStyle/>
          <a:p>
            <a:endParaRPr lang="en-US"/>
          </a:p>
        </p:txBody>
      </p:sp>
      <p:sp>
        <p:nvSpPr>
          <p:cNvPr id="6" name="Text 4"/>
          <p:cNvSpPr/>
          <p:nvPr/>
        </p:nvSpPr>
        <p:spPr>
          <a:xfrm>
            <a:off x="1280160" y="932688"/>
            <a:ext cx="2743200" cy="320040"/>
          </a:xfrm>
          <a:prstGeom prst="rect">
            <a:avLst/>
          </a:prstGeom>
          <a:noFill/>
          <a:ln/>
        </p:spPr>
        <p:txBody>
          <a:bodyPr wrap="square" lIns="0" tIns="0" rIns="0" bIns="0" rtlCol="0" anchor="ctr"/>
          <a:lstStyle/>
          <a:p>
            <a:pPr marL="0" indent="0" algn="l">
              <a:buNone/>
            </a:pPr>
            <a:r>
              <a:rPr lang="en-US" sz="1300" b="1" dirty="0">
                <a:solidFill>
                  <a:srgbClr val="FFFFFF"/>
                </a:solidFill>
                <a:latin typeface="Trebuchet MS" pitchFamily="34" charset="0"/>
                <a:ea typeface="Trebuchet MS" pitchFamily="34" charset="-122"/>
                <a:cs typeface="Trebuchet MS" pitchFamily="34" charset="-120"/>
              </a:rPr>
              <a:t>The Ingredient Problem</a:t>
            </a:r>
            <a:endParaRPr lang="en-US" sz="1300" dirty="0"/>
          </a:p>
        </p:txBody>
      </p:sp>
      <p:sp>
        <p:nvSpPr>
          <p:cNvPr id="7" name="Text 5"/>
          <p:cNvSpPr/>
          <p:nvPr/>
        </p:nvSpPr>
        <p:spPr>
          <a:xfrm>
            <a:off x="1280160" y="1243584"/>
            <a:ext cx="7132320" cy="292608"/>
          </a:xfrm>
          <a:prstGeom prst="rect">
            <a:avLst/>
          </a:prstGeom>
          <a:noFill/>
          <a:ln/>
        </p:spPr>
        <p:txBody>
          <a:bodyPr wrap="square" lIns="0" tIns="0" rIns="0" bIns="0" rtlCol="0" anchor="t"/>
          <a:lstStyle/>
          <a:p>
            <a:pPr marL="0" indent="0" algn="l">
              <a:buNone/>
            </a:pPr>
            <a:r>
              <a:rPr lang="en-US" sz="1100" dirty="0">
                <a:solidFill>
                  <a:srgbClr val="90B8C8"/>
                </a:solidFill>
                <a:latin typeface="Calibri" pitchFamily="34" charset="0"/>
                <a:ea typeface="Calibri" pitchFamily="34" charset="-122"/>
                <a:cs typeface="Calibri" pitchFamily="34" charset="-120"/>
              </a:rPr>
              <a:t>Cooking inputs distort comparative analysis. We filter them first.</a:t>
            </a:r>
            <a:endParaRPr lang="en-US" sz="1100" dirty="0"/>
          </a:p>
        </p:txBody>
      </p:sp>
      <p:sp>
        <p:nvSpPr>
          <p:cNvPr id="8" name="Shape 6"/>
          <p:cNvSpPr/>
          <p:nvPr/>
        </p:nvSpPr>
        <p:spPr>
          <a:xfrm>
            <a:off x="502920" y="1700784"/>
            <a:ext cx="8229600" cy="685800"/>
          </a:xfrm>
          <a:prstGeom prst="rect">
            <a:avLst/>
          </a:prstGeom>
          <a:solidFill>
            <a:srgbClr val="1E3A52"/>
          </a:solidFill>
          <a:ln w="12700">
            <a:solidFill>
              <a:srgbClr val="243F5C"/>
            </a:solidFill>
            <a:prstDash val="solid"/>
          </a:ln>
        </p:spPr>
        <p:txBody>
          <a:bodyPr/>
          <a:lstStyle/>
          <a:p>
            <a:endParaRPr lang="en-US"/>
          </a:p>
        </p:txBody>
      </p:sp>
      <p:sp>
        <p:nvSpPr>
          <p:cNvPr id="9" name="Text 7"/>
          <p:cNvSpPr/>
          <p:nvPr/>
        </p:nvSpPr>
        <p:spPr>
          <a:xfrm>
            <a:off x="612648" y="1700784"/>
            <a:ext cx="502920" cy="685800"/>
          </a:xfrm>
          <a:prstGeom prst="rect">
            <a:avLst/>
          </a:prstGeom>
          <a:noFill/>
          <a:ln/>
        </p:spPr>
        <p:txBody>
          <a:bodyPr wrap="square" lIns="0" tIns="0" rIns="0" bIns="0" rtlCol="0" anchor="ctr"/>
          <a:lstStyle/>
          <a:p>
            <a:pPr marL="0" indent="0" algn="ctr">
              <a:buNone/>
            </a:pPr>
            <a:r>
              <a:rPr lang="en-US" sz="2000" b="1" dirty="0">
                <a:solidFill>
                  <a:srgbClr val="22A3B8"/>
                </a:solidFill>
                <a:latin typeface="Trebuchet MS" pitchFamily="34" charset="0"/>
                <a:ea typeface="Trebuchet MS" pitchFamily="34" charset="-122"/>
                <a:cs typeface="Trebuchet MS" pitchFamily="34" charset="-120"/>
              </a:rPr>
              <a:t>02</a:t>
            </a:r>
            <a:endParaRPr lang="en-US" sz="2000" dirty="0"/>
          </a:p>
        </p:txBody>
      </p:sp>
      <p:sp>
        <p:nvSpPr>
          <p:cNvPr id="10" name="Shape 8"/>
          <p:cNvSpPr/>
          <p:nvPr/>
        </p:nvSpPr>
        <p:spPr>
          <a:xfrm>
            <a:off x="1161288" y="1865376"/>
            <a:ext cx="36576" cy="365760"/>
          </a:xfrm>
          <a:prstGeom prst="rect">
            <a:avLst/>
          </a:prstGeom>
          <a:solidFill>
            <a:srgbClr val="2C5070"/>
          </a:solidFill>
          <a:ln w="12700">
            <a:solidFill>
              <a:srgbClr val="2C5070"/>
            </a:solidFill>
            <a:prstDash val="solid"/>
          </a:ln>
        </p:spPr>
        <p:txBody>
          <a:bodyPr/>
          <a:lstStyle/>
          <a:p>
            <a:endParaRPr lang="en-US"/>
          </a:p>
        </p:txBody>
      </p:sp>
      <p:sp>
        <p:nvSpPr>
          <p:cNvPr id="11" name="Text 9"/>
          <p:cNvSpPr/>
          <p:nvPr/>
        </p:nvSpPr>
        <p:spPr>
          <a:xfrm>
            <a:off x="1280160" y="1737360"/>
            <a:ext cx="2743200" cy="320040"/>
          </a:xfrm>
          <a:prstGeom prst="rect">
            <a:avLst/>
          </a:prstGeom>
          <a:noFill/>
          <a:ln/>
        </p:spPr>
        <p:txBody>
          <a:bodyPr wrap="square" lIns="0" tIns="0" rIns="0" bIns="0" rtlCol="0" anchor="ctr"/>
          <a:lstStyle/>
          <a:p>
            <a:pPr marL="0" indent="0" algn="l">
              <a:buNone/>
            </a:pPr>
            <a:r>
              <a:rPr lang="en-US" sz="1300" b="1" dirty="0">
                <a:solidFill>
                  <a:srgbClr val="FFFFFF"/>
                </a:solidFill>
                <a:latin typeface="Trebuchet MS" pitchFamily="34" charset="0"/>
                <a:ea typeface="Trebuchet MS" pitchFamily="34" charset="-122"/>
                <a:cs typeface="Trebuchet MS" pitchFamily="34" charset="-120"/>
              </a:rPr>
              <a:t>Outlier Detection</a:t>
            </a:r>
            <a:endParaRPr lang="en-US" sz="1300" dirty="0"/>
          </a:p>
        </p:txBody>
      </p:sp>
      <p:sp>
        <p:nvSpPr>
          <p:cNvPr id="12" name="Text 10"/>
          <p:cNvSpPr/>
          <p:nvPr/>
        </p:nvSpPr>
        <p:spPr>
          <a:xfrm>
            <a:off x="1280160" y="2048256"/>
            <a:ext cx="7132320" cy="292608"/>
          </a:xfrm>
          <a:prstGeom prst="rect">
            <a:avLst/>
          </a:prstGeom>
          <a:noFill/>
          <a:ln/>
        </p:spPr>
        <p:txBody>
          <a:bodyPr wrap="square" lIns="0" tIns="0" rIns="0" bIns="0" rtlCol="0" anchor="t"/>
          <a:lstStyle/>
          <a:p>
            <a:pPr marL="0" indent="0" algn="l">
              <a:buNone/>
            </a:pPr>
            <a:r>
              <a:rPr lang="en-US" sz="1100" dirty="0">
                <a:solidFill>
                  <a:srgbClr val="90B8C8"/>
                </a:solidFill>
                <a:latin typeface="Calibri" pitchFamily="34" charset="0"/>
                <a:ea typeface="Calibri" pitchFamily="34" charset="-122"/>
                <a:cs typeface="Calibri" pitchFamily="34" charset="-120"/>
              </a:rPr>
              <a:t>2,189 impossible values flagged. Sodium mean drops 72% after cleaning.</a:t>
            </a:r>
            <a:endParaRPr lang="en-US" sz="1100" dirty="0"/>
          </a:p>
        </p:txBody>
      </p:sp>
      <p:sp>
        <p:nvSpPr>
          <p:cNvPr id="13" name="Shape 11"/>
          <p:cNvSpPr/>
          <p:nvPr/>
        </p:nvSpPr>
        <p:spPr>
          <a:xfrm>
            <a:off x="502920" y="2505456"/>
            <a:ext cx="8229600" cy="685800"/>
          </a:xfrm>
          <a:prstGeom prst="rect">
            <a:avLst/>
          </a:prstGeom>
          <a:solidFill>
            <a:srgbClr val="1E3A52"/>
          </a:solidFill>
          <a:ln w="12700">
            <a:solidFill>
              <a:srgbClr val="243F5C"/>
            </a:solidFill>
            <a:prstDash val="solid"/>
          </a:ln>
        </p:spPr>
        <p:txBody>
          <a:bodyPr/>
          <a:lstStyle/>
          <a:p>
            <a:endParaRPr lang="en-US"/>
          </a:p>
        </p:txBody>
      </p:sp>
      <p:sp>
        <p:nvSpPr>
          <p:cNvPr id="14" name="Text 12"/>
          <p:cNvSpPr/>
          <p:nvPr/>
        </p:nvSpPr>
        <p:spPr>
          <a:xfrm>
            <a:off x="612648" y="2505456"/>
            <a:ext cx="502920" cy="685800"/>
          </a:xfrm>
          <a:prstGeom prst="rect">
            <a:avLst/>
          </a:prstGeom>
          <a:noFill/>
          <a:ln/>
        </p:spPr>
        <p:txBody>
          <a:bodyPr wrap="square" lIns="0" tIns="0" rIns="0" bIns="0" rtlCol="0" anchor="ctr"/>
          <a:lstStyle/>
          <a:p>
            <a:pPr marL="0" indent="0" algn="ctr">
              <a:buNone/>
            </a:pPr>
            <a:r>
              <a:rPr lang="en-US" sz="2000" b="1" dirty="0">
                <a:solidFill>
                  <a:srgbClr val="22A3B8"/>
                </a:solidFill>
                <a:latin typeface="Trebuchet MS" pitchFamily="34" charset="0"/>
                <a:ea typeface="Trebuchet MS" pitchFamily="34" charset="-122"/>
                <a:cs typeface="Trebuchet MS" pitchFamily="34" charset="-120"/>
              </a:rPr>
              <a:t>03</a:t>
            </a:r>
            <a:endParaRPr lang="en-US" sz="2000" dirty="0"/>
          </a:p>
        </p:txBody>
      </p:sp>
      <p:sp>
        <p:nvSpPr>
          <p:cNvPr id="15" name="Shape 13"/>
          <p:cNvSpPr/>
          <p:nvPr/>
        </p:nvSpPr>
        <p:spPr>
          <a:xfrm>
            <a:off x="1161288" y="2670048"/>
            <a:ext cx="36576" cy="365760"/>
          </a:xfrm>
          <a:prstGeom prst="rect">
            <a:avLst/>
          </a:prstGeom>
          <a:solidFill>
            <a:srgbClr val="2C5070"/>
          </a:solidFill>
          <a:ln w="12700">
            <a:solidFill>
              <a:srgbClr val="2C5070"/>
            </a:solidFill>
            <a:prstDash val="solid"/>
          </a:ln>
        </p:spPr>
        <p:txBody>
          <a:bodyPr/>
          <a:lstStyle/>
          <a:p>
            <a:endParaRPr lang="en-US"/>
          </a:p>
        </p:txBody>
      </p:sp>
      <p:sp>
        <p:nvSpPr>
          <p:cNvPr id="16" name="Text 14"/>
          <p:cNvSpPr/>
          <p:nvPr/>
        </p:nvSpPr>
        <p:spPr>
          <a:xfrm>
            <a:off x="1280160" y="2542032"/>
            <a:ext cx="2743200" cy="320040"/>
          </a:xfrm>
          <a:prstGeom prst="rect">
            <a:avLst/>
          </a:prstGeom>
          <a:noFill/>
          <a:ln/>
        </p:spPr>
        <p:txBody>
          <a:bodyPr wrap="square" lIns="0" tIns="0" rIns="0" bIns="0" rtlCol="0" anchor="ctr"/>
          <a:lstStyle/>
          <a:p>
            <a:pPr marL="0" indent="0" algn="l">
              <a:buNone/>
            </a:pPr>
            <a:r>
              <a:rPr lang="en-US" sz="1300" b="1" dirty="0">
                <a:solidFill>
                  <a:srgbClr val="FFFFFF"/>
                </a:solidFill>
                <a:latin typeface="Trebuchet MS" pitchFamily="34" charset="0"/>
                <a:ea typeface="Trebuchet MS" pitchFamily="34" charset="-122"/>
                <a:cs typeface="Trebuchet MS" pitchFamily="34" charset="-120"/>
              </a:rPr>
              <a:t>Nutrient Density Score</a:t>
            </a:r>
            <a:endParaRPr lang="en-US" sz="1300" dirty="0"/>
          </a:p>
        </p:txBody>
      </p:sp>
      <p:sp>
        <p:nvSpPr>
          <p:cNvPr id="17" name="Text 15"/>
          <p:cNvSpPr/>
          <p:nvPr/>
        </p:nvSpPr>
        <p:spPr>
          <a:xfrm>
            <a:off x="1280160" y="2852928"/>
            <a:ext cx="7132320" cy="292608"/>
          </a:xfrm>
          <a:prstGeom prst="rect">
            <a:avLst/>
          </a:prstGeom>
          <a:noFill/>
          <a:ln/>
        </p:spPr>
        <p:txBody>
          <a:bodyPr wrap="square" lIns="0" tIns="0" rIns="0" bIns="0" rtlCol="0" anchor="t"/>
          <a:lstStyle/>
          <a:p>
            <a:pPr marL="0" indent="0" algn="l">
              <a:buNone/>
            </a:pPr>
            <a:r>
              <a:rPr lang="en-US" sz="1100" dirty="0">
                <a:solidFill>
                  <a:srgbClr val="90B8C8"/>
                </a:solidFill>
                <a:latin typeface="Calibri" pitchFamily="34" charset="0"/>
                <a:ea typeface="Calibri" pitchFamily="34" charset="-122"/>
                <a:cs typeface="Calibri" pitchFamily="34" charset="-120"/>
              </a:rPr>
              <a:t>79.5% of products score negative. Category labels don't predict this.</a:t>
            </a:r>
            <a:endParaRPr lang="en-US" sz="1100" dirty="0"/>
          </a:p>
        </p:txBody>
      </p:sp>
      <p:sp>
        <p:nvSpPr>
          <p:cNvPr id="18" name="Shape 16"/>
          <p:cNvSpPr/>
          <p:nvPr/>
        </p:nvSpPr>
        <p:spPr>
          <a:xfrm>
            <a:off x="502920" y="3310128"/>
            <a:ext cx="8229600" cy="685800"/>
          </a:xfrm>
          <a:prstGeom prst="rect">
            <a:avLst/>
          </a:prstGeom>
          <a:solidFill>
            <a:srgbClr val="1E3A52"/>
          </a:solidFill>
          <a:ln w="12700">
            <a:solidFill>
              <a:srgbClr val="243F5C"/>
            </a:solidFill>
            <a:prstDash val="solid"/>
          </a:ln>
        </p:spPr>
        <p:txBody>
          <a:bodyPr/>
          <a:lstStyle/>
          <a:p>
            <a:endParaRPr lang="en-US"/>
          </a:p>
        </p:txBody>
      </p:sp>
      <p:sp>
        <p:nvSpPr>
          <p:cNvPr id="19" name="Text 17"/>
          <p:cNvSpPr/>
          <p:nvPr/>
        </p:nvSpPr>
        <p:spPr>
          <a:xfrm>
            <a:off x="612648" y="3310128"/>
            <a:ext cx="502920" cy="685800"/>
          </a:xfrm>
          <a:prstGeom prst="rect">
            <a:avLst/>
          </a:prstGeom>
          <a:noFill/>
          <a:ln/>
        </p:spPr>
        <p:txBody>
          <a:bodyPr wrap="square" lIns="0" tIns="0" rIns="0" bIns="0" rtlCol="0" anchor="ctr"/>
          <a:lstStyle/>
          <a:p>
            <a:pPr marL="0" indent="0" algn="ctr">
              <a:buNone/>
            </a:pPr>
            <a:r>
              <a:rPr lang="en-US" sz="2000" b="1" dirty="0">
                <a:solidFill>
                  <a:srgbClr val="22A3B8"/>
                </a:solidFill>
                <a:latin typeface="Trebuchet MS" pitchFamily="34" charset="0"/>
                <a:ea typeface="Trebuchet MS" pitchFamily="34" charset="-122"/>
                <a:cs typeface="Trebuchet MS" pitchFamily="34" charset="-120"/>
              </a:rPr>
              <a:t>04</a:t>
            </a:r>
            <a:endParaRPr lang="en-US" sz="2000" dirty="0"/>
          </a:p>
        </p:txBody>
      </p:sp>
      <p:sp>
        <p:nvSpPr>
          <p:cNvPr id="20" name="Shape 18"/>
          <p:cNvSpPr/>
          <p:nvPr/>
        </p:nvSpPr>
        <p:spPr>
          <a:xfrm>
            <a:off x="1161288" y="3474720"/>
            <a:ext cx="36576" cy="365760"/>
          </a:xfrm>
          <a:prstGeom prst="rect">
            <a:avLst/>
          </a:prstGeom>
          <a:solidFill>
            <a:srgbClr val="2C5070"/>
          </a:solidFill>
          <a:ln w="12700">
            <a:solidFill>
              <a:srgbClr val="2C5070"/>
            </a:solidFill>
            <a:prstDash val="solid"/>
          </a:ln>
        </p:spPr>
        <p:txBody>
          <a:bodyPr/>
          <a:lstStyle/>
          <a:p>
            <a:endParaRPr lang="en-US"/>
          </a:p>
        </p:txBody>
      </p:sp>
      <p:sp>
        <p:nvSpPr>
          <p:cNvPr id="21" name="Text 19"/>
          <p:cNvSpPr/>
          <p:nvPr/>
        </p:nvSpPr>
        <p:spPr>
          <a:xfrm>
            <a:off x="1280160" y="3346704"/>
            <a:ext cx="2743200" cy="320040"/>
          </a:xfrm>
          <a:prstGeom prst="rect">
            <a:avLst/>
          </a:prstGeom>
          <a:noFill/>
          <a:ln/>
        </p:spPr>
        <p:txBody>
          <a:bodyPr wrap="square" lIns="0" tIns="0" rIns="0" bIns="0" rtlCol="0" anchor="ctr"/>
          <a:lstStyle/>
          <a:p>
            <a:pPr marL="0" indent="0" algn="l">
              <a:buNone/>
            </a:pPr>
            <a:r>
              <a:rPr lang="en-US" sz="1300" b="1" dirty="0">
                <a:solidFill>
                  <a:srgbClr val="FFFFFF"/>
                </a:solidFill>
                <a:latin typeface="Trebuchet MS" pitchFamily="34" charset="0"/>
                <a:ea typeface="Trebuchet MS" pitchFamily="34" charset="-122"/>
                <a:cs typeface="Trebuchet MS" pitchFamily="34" charset="-120"/>
              </a:rPr>
              <a:t>Clustering</a:t>
            </a:r>
            <a:endParaRPr lang="en-US" sz="1300" dirty="0"/>
          </a:p>
        </p:txBody>
      </p:sp>
      <p:sp>
        <p:nvSpPr>
          <p:cNvPr id="22" name="Text 20"/>
          <p:cNvSpPr/>
          <p:nvPr/>
        </p:nvSpPr>
        <p:spPr>
          <a:xfrm>
            <a:off x="1280160" y="3657600"/>
            <a:ext cx="7132320" cy="292608"/>
          </a:xfrm>
          <a:prstGeom prst="rect">
            <a:avLst/>
          </a:prstGeom>
          <a:noFill/>
          <a:ln/>
        </p:spPr>
        <p:txBody>
          <a:bodyPr wrap="square" lIns="0" tIns="0" rIns="0" bIns="0" rtlCol="0" anchor="t"/>
          <a:lstStyle/>
          <a:p>
            <a:pPr marL="0" indent="0" algn="l">
              <a:buNone/>
            </a:pPr>
            <a:r>
              <a:rPr lang="en-US" sz="1100" dirty="0">
                <a:solidFill>
                  <a:srgbClr val="90B8C8"/>
                </a:solidFill>
                <a:latin typeface="Calibri" pitchFamily="34" charset="0"/>
                <a:ea typeface="Calibri" pitchFamily="34" charset="-122"/>
                <a:cs typeface="Calibri" pitchFamily="34" charset="-120"/>
              </a:rPr>
              <a:t>Five natural nutrient archetypes cut across USDA food categories.</a:t>
            </a:r>
            <a:endParaRPr lang="en-US" sz="1100" dirty="0"/>
          </a:p>
        </p:txBody>
      </p:sp>
      <p:sp>
        <p:nvSpPr>
          <p:cNvPr id="23" name="Shape 21"/>
          <p:cNvSpPr/>
          <p:nvPr/>
        </p:nvSpPr>
        <p:spPr>
          <a:xfrm>
            <a:off x="502920" y="4114800"/>
            <a:ext cx="8229600" cy="685800"/>
          </a:xfrm>
          <a:prstGeom prst="rect">
            <a:avLst/>
          </a:prstGeom>
          <a:solidFill>
            <a:srgbClr val="1E3A52"/>
          </a:solidFill>
          <a:ln w="12700">
            <a:solidFill>
              <a:srgbClr val="243F5C"/>
            </a:solidFill>
            <a:prstDash val="solid"/>
          </a:ln>
        </p:spPr>
        <p:txBody>
          <a:bodyPr/>
          <a:lstStyle/>
          <a:p>
            <a:endParaRPr lang="en-US"/>
          </a:p>
        </p:txBody>
      </p:sp>
      <p:sp>
        <p:nvSpPr>
          <p:cNvPr id="24" name="Text 22"/>
          <p:cNvSpPr/>
          <p:nvPr/>
        </p:nvSpPr>
        <p:spPr>
          <a:xfrm>
            <a:off x="612648" y="4114800"/>
            <a:ext cx="502920" cy="685800"/>
          </a:xfrm>
          <a:prstGeom prst="rect">
            <a:avLst/>
          </a:prstGeom>
          <a:noFill/>
          <a:ln/>
        </p:spPr>
        <p:txBody>
          <a:bodyPr wrap="square" lIns="0" tIns="0" rIns="0" bIns="0" rtlCol="0" anchor="ctr"/>
          <a:lstStyle/>
          <a:p>
            <a:pPr marL="0" indent="0" algn="ctr">
              <a:buNone/>
            </a:pPr>
            <a:r>
              <a:rPr lang="en-US" sz="2000" b="1" dirty="0">
                <a:solidFill>
                  <a:srgbClr val="22A3B8"/>
                </a:solidFill>
                <a:latin typeface="Trebuchet MS" pitchFamily="34" charset="0"/>
                <a:ea typeface="Trebuchet MS" pitchFamily="34" charset="-122"/>
                <a:cs typeface="Trebuchet MS" pitchFamily="34" charset="-120"/>
              </a:rPr>
              <a:t>05</a:t>
            </a:r>
            <a:endParaRPr lang="en-US" sz="2000" dirty="0"/>
          </a:p>
        </p:txBody>
      </p:sp>
      <p:sp>
        <p:nvSpPr>
          <p:cNvPr id="25" name="Shape 23"/>
          <p:cNvSpPr/>
          <p:nvPr/>
        </p:nvSpPr>
        <p:spPr>
          <a:xfrm>
            <a:off x="1161288" y="4279392"/>
            <a:ext cx="36576" cy="365760"/>
          </a:xfrm>
          <a:prstGeom prst="rect">
            <a:avLst/>
          </a:prstGeom>
          <a:solidFill>
            <a:srgbClr val="2C5070"/>
          </a:solidFill>
          <a:ln w="12700">
            <a:solidFill>
              <a:srgbClr val="2C5070"/>
            </a:solidFill>
            <a:prstDash val="solid"/>
          </a:ln>
        </p:spPr>
        <p:txBody>
          <a:bodyPr/>
          <a:lstStyle/>
          <a:p>
            <a:endParaRPr lang="en-US"/>
          </a:p>
        </p:txBody>
      </p:sp>
      <p:sp>
        <p:nvSpPr>
          <p:cNvPr id="26" name="Text 24"/>
          <p:cNvSpPr/>
          <p:nvPr/>
        </p:nvSpPr>
        <p:spPr>
          <a:xfrm>
            <a:off x="1280160" y="4151376"/>
            <a:ext cx="2743200" cy="320040"/>
          </a:xfrm>
          <a:prstGeom prst="rect">
            <a:avLst/>
          </a:prstGeom>
          <a:noFill/>
          <a:ln/>
        </p:spPr>
        <p:txBody>
          <a:bodyPr wrap="square" lIns="0" tIns="0" rIns="0" bIns="0" rtlCol="0" anchor="ctr"/>
          <a:lstStyle/>
          <a:p>
            <a:pPr marL="0" indent="0" algn="l">
              <a:buNone/>
            </a:pPr>
            <a:r>
              <a:rPr lang="en-US" sz="1300" b="1" dirty="0">
                <a:solidFill>
                  <a:srgbClr val="FFFFFF"/>
                </a:solidFill>
                <a:latin typeface="Trebuchet MS" pitchFamily="34" charset="0"/>
                <a:ea typeface="Trebuchet MS" pitchFamily="34" charset="-122"/>
                <a:cs typeface="Trebuchet MS" pitchFamily="34" charset="-120"/>
              </a:rPr>
              <a:t>Intra-Category Deep Dives</a:t>
            </a:r>
            <a:endParaRPr lang="en-US" sz="1300" dirty="0"/>
          </a:p>
        </p:txBody>
      </p:sp>
      <p:sp>
        <p:nvSpPr>
          <p:cNvPr id="27" name="Text 25"/>
          <p:cNvSpPr/>
          <p:nvPr/>
        </p:nvSpPr>
        <p:spPr>
          <a:xfrm>
            <a:off x="1280160" y="4462272"/>
            <a:ext cx="7132320" cy="292608"/>
          </a:xfrm>
          <a:prstGeom prst="rect">
            <a:avLst/>
          </a:prstGeom>
          <a:noFill/>
          <a:ln/>
        </p:spPr>
        <p:txBody>
          <a:bodyPr wrap="square" lIns="0" tIns="0" rIns="0" bIns="0" rtlCol="0" anchor="t"/>
          <a:lstStyle/>
          <a:p>
            <a:pPr marL="0" indent="0" algn="l">
              <a:buNone/>
            </a:pPr>
            <a:r>
              <a:rPr lang="en-US" sz="1100" dirty="0">
                <a:solidFill>
                  <a:srgbClr val="90B8C8"/>
                </a:solidFill>
                <a:latin typeface="Calibri" pitchFamily="34" charset="0"/>
                <a:ea typeface="Calibri" pitchFamily="34" charset="-122"/>
                <a:cs typeface="Calibri" pitchFamily="34" charset="-120"/>
              </a:rPr>
              <a:t>Cheese, snacks, and yogurt: the variation inside a category is as large as across categories.</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AFB"/>
        </a:solidFill>
        <a:effectLst/>
      </p:bgPr>
    </p:bg>
    <p:spTree>
      <p:nvGrpSpPr>
        <p:cNvPr id="1" name=""/>
        <p:cNvGrpSpPr/>
        <p:nvPr/>
      </p:nvGrpSpPr>
      <p:grpSpPr>
        <a:xfrm>
          <a:off x="0" y="0"/>
          <a:ext cx="0" cy="0"/>
          <a:chOff x="0" y="0"/>
          <a:chExt cx="0" cy="0"/>
        </a:xfrm>
      </p:grpSpPr>
      <p:sp>
        <p:nvSpPr>
          <p:cNvPr id="2" name="Text 0"/>
          <p:cNvSpPr/>
          <p:nvPr/>
        </p:nvSpPr>
        <p:spPr>
          <a:xfrm>
            <a:off x="502920" y="201168"/>
            <a:ext cx="8229600" cy="475488"/>
          </a:xfrm>
          <a:prstGeom prst="rect">
            <a:avLst/>
          </a:prstGeom>
          <a:noFill/>
          <a:ln/>
        </p:spPr>
        <p:txBody>
          <a:bodyPr wrap="square" lIns="0" tIns="0" rIns="0" bIns="0" rtlCol="0" anchor="ctr"/>
          <a:lstStyle/>
          <a:p>
            <a:pPr marL="0" indent="0" algn="l">
              <a:buNone/>
            </a:pPr>
            <a:r>
              <a:rPr lang="en-US" sz="2600" b="1" dirty="0">
                <a:solidFill>
                  <a:srgbClr val="1A2E4A"/>
                </a:solidFill>
                <a:latin typeface="Trebuchet MS" pitchFamily="34" charset="0"/>
                <a:ea typeface="Trebuchet MS" pitchFamily="34" charset="-122"/>
                <a:cs typeface="Trebuchet MS" pitchFamily="34" charset="-120"/>
              </a:rPr>
              <a:t>The Ingredient Problem</a:t>
            </a:r>
            <a:endParaRPr lang="en-US" sz="2600" dirty="0"/>
          </a:p>
        </p:txBody>
      </p:sp>
      <p:sp>
        <p:nvSpPr>
          <p:cNvPr id="4" name="Text 2"/>
          <p:cNvSpPr/>
          <p:nvPr/>
        </p:nvSpPr>
        <p:spPr>
          <a:xfrm>
            <a:off x="274320" y="4828032"/>
            <a:ext cx="8595360" cy="201168"/>
          </a:xfrm>
          <a:prstGeom prst="rect">
            <a:avLst/>
          </a:prstGeom>
          <a:noFill/>
          <a:ln/>
        </p:spPr>
        <p:txBody>
          <a:bodyPr wrap="square" lIns="0" tIns="0" rIns="0" bIns="0" rtlCol="0" anchor="ctr"/>
          <a:lstStyle/>
          <a:p>
            <a:pPr marL="0" indent="0" algn="l">
              <a:buNone/>
            </a:pPr>
            <a:r>
              <a:rPr lang="en-US" sz="800" dirty="0">
                <a:solidFill>
                  <a:srgbClr val="64748B"/>
                </a:solidFill>
                <a:latin typeface="Calibri" pitchFamily="34" charset="0"/>
                <a:ea typeface="Calibri" pitchFamily="34" charset="-122"/>
                <a:cs typeface="Calibri" pitchFamily="34" charset="-120"/>
              </a:rPr>
              <a:t>Jean Batista  |  DS 580  |  USDA Branded Food Analysis – Project 2</a:t>
            </a:r>
            <a:endParaRPr lang="en-US" sz="800" dirty="0"/>
          </a:p>
        </p:txBody>
      </p:sp>
      <p:sp>
        <p:nvSpPr>
          <p:cNvPr id="5" name="Text 3"/>
          <p:cNvSpPr/>
          <p:nvPr/>
        </p:nvSpPr>
        <p:spPr>
          <a:xfrm>
            <a:off x="411480" y="822960"/>
            <a:ext cx="4389120" cy="3657600"/>
          </a:xfrm>
          <a:prstGeom prst="rect">
            <a:avLst/>
          </a:prstGeom>
          <a:noFill/>
          <a:ln/>
        </p:spPr>
        <p:txBody>
          <a:bodyPr wrap="square" lIns="0" tIns="0" rIns="0" bIns="0" rtlCol="0" anchor="ctr"/>
          <a:lstStyle/>
          <a:p>
            <a:pPr marL="342900" indent="-342900">
              <a:buSzPct val="100000"/>
              <a:buChar char="•"/>
            </a:pPr>
            <a:r>
              <a:rPr lang="en-US" sz="1300" dirty="0">
                <a:solidFill>
                  <a:srgbClr val="1A2E4A"/>
                </a:solidFill>
                <a:latin typeface="Calibri" pitchFamily="34" charset="0"/>
                <a:ea typeface="Calibri" pitchFamily="34" charset="-122"/>
                <a:cs typeface="Calibri" pitchFamily="34" charset="-120"/>
              </a:rPr>
              <a:t>The USDA database mixes cooking ingredients with ready-to-eat foods.</a:t>
            </a:r>
            <a:endParaRPr lang="en-US" sz="1300" dirty="0"/>
          </a:p>
          <a:p>
            <a:pPr marL="0" indent="0">
              <a:buNone/>
            </a:pPr>
            <a:endParaRPr lang="en-US" sz="1300" dirty="0"/>
          </a:p>
          <a:p>
            <a:pPr marL="342900" indent="-342900">
              <a:buSzPct val="100000"/>
              <a:buChar char="•"/>
            </a:pPr>
            <a:r>
              <a:rPr lang="en-US" sz="1300" dirty="0">
                <a:solidFill>
                  <a:srgbClr val="1A2E4A"/>
                </a:solidFill>
                <a:latin typeface="Calibri" pitchFamily="34" charset="0"/>
                <a:ea typeface="Calibri" pitchFamily="34" charset="-122"/>
                <a:cs typeface="Calibri" pitchFamily="34" charset="-120"/>
              </a:rPr>
              <a:t>Salt, spices, vanilla extract, and cooking oils appear alongside pizza, almonds, and yogurt.</a:t>
            </a:r>
            <a:endParaRPr lang="en-US" sz="1300" dirty="0"/>
          </a:p>
          <a:p>
            <a:pPr marL="0" indent="0">
              <a:buNone/>
            </a:pPr>
            <a:endParaRPr lang="en-US" sz="1300" dirty="0"/>
          </a:p>
          <a:p>
            <a:pPr marL="342900" indent="-342900">
              <a:buSzPct val="100000"/>
              <a:buChar char="•"/>
            </a:pPr>
            <a:r>
              <a:rPr lang="en-US" sz="1300" dirty="0">
                <a:solidFill>
                  <a:srgbClr val="1A2E4A"/>
                </a:solidFill>
                <a:latin typeface="Calibri" pitchFamily="34" charset="0"/>
                <a:ea typeface="Calibri" pitchFamily="34" charset="-122"/>
                <a:cs typeface="Calibri" pitchFamily="34" charset="-120"/>
              </a:rPr>
              <a:t>No person consumes a serving of table salt as a meal. Including these in comparisons distorts every score and ranking.</a:t>
            </a:r>
            <a:endParaRPr lang="en-US" sz="1300" dirty="0"/>
          </a:p>
          <a:p>
            <a:pPr marL="0" indent="0">
              <a:buNone/>
            </a:pPr>
            <a:endParaRPr lang="en-US" sz="1300" dirty="0"/>
          </a:p>
          <a:p>
            <a:pPr marL="342900" indent="-342900">
              <a:buSzPct val="100000"/>
              <a:buChar char="•"/>
            </a:pPr>
            <a:r>
              <a:rPr lang="en-US" sz="1300" dirty="0">
                <a:solidFill>
                  <a:srgbClr val="1A2E4A"/>
                </a:solidFill>
                <a:latin typeface="Calibri" pitchFamily="34" charset="0"/>
                <a:ea typeface="Calibri" pitchFamily="34" charset="-122"/>
                <a:cs typeface="Calibri" pitchFamily="34" charset="-120"/>
              </a:rPr>
              <a:t>Herbs and spices scored worst on NDS in the unfiltered data at -118.6. This is not a dietary insight. It is an artifact of comparing a cooking ingredient against food.</a:t>
            </a:r>
            <a:endParaRPr lang="en-US" sz="1300" dirty="0"/>
          </a:p>
        </p:txBody>
      </p:sp>
      <p:sp>
        <p:nvSpPr>
          <p:cNvPr id="6" name="Shape 4"/>
          <p:cNvSpPr/>
          <p:nvPr/>
        </p:nvSpPr>
        <p:spPr>
          <a:xfrm>
            <a:off x="5349240" y="1005840"/>
            <a:ext cx="3383280" cy="105156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7" name="Text 5"/>
          <p:cNvSpPr/>
          <p:nvPr/>
        </p:nvSpPr>
        <p:spPr>
          <a:xfrm>
            <a:off x="5349240" y="1115568"/>
            <a:ext cx="3383280" cy="609905"/>
          </a:xfrm>
          <a:prstGeom prst="rect">
            <a:avLst/>
          </a:prstGeom>
          <a:noFill/>
          <a:ln/>
        </p:spPr>
        <p:txBody>
          <a:bodyPr wrap="square" lIns="0" tIns="0" rIns="0" bIns="0" rtlCol="0" anchor="b"/>
          <a:lstStyle/>
          <a:p>
            <a:pPr marL="0" indent="0" algn="ctr">
              <a:buNone/>
            </a:pPr>
            <a:r>
              <a:rPr lang="en-US" sz="3600" b="1" dirty="0">
                <a:solidFill>
                  <a:srgbClr val="1A7A8A"/>
                </a:solidFill>
                <a:latin typeface="Trebuchet MS" pitchFamily="34" charset="0"/>
                <a:ea typeface="Trebuchet MS" pitchFamily="34" charset="-122"/>
                <a:cs typeface="Trebuchet MS" pitchFamily="34" charset="-120"/>
              </a:rPr>
              <a:t>3,283</a:t>
            </a:r>
            <a:endParaRPr lang="en-US" sz="3600" dirty="0"/>
          </a:p>
        </p:txBody>
      </p:sp>
      <p:sp>
        <p:nvSpPr>
          <p:cNvPr id="8" name="Text 6"/>
          <p:cNvSpPr/>
          <p:nvPr/>
        </p:nvSpPr>
        <p:spPr>
          <a:xfrm>
            <a:off x="5349240" y="1661465"/>
            <a:ext cx="3383280" cy="399593"/>
          </a:xfrm>
          <a:prstGeom prst="rect">
            <a:avLst/>
          </a:prstGeom>
          <a:noFill/>
          <a:ln/>
        </p:spPr>
        <p:txBody>
          <a:bodyPr wrap="square" lIns="0" tIns="0" rIns="0" bIns="0" rtlCol="0" anchor="t"/>
          <a:lstStyle/>
          <a:p>
            <a:pPr marL="0" indent="0" algn="ctr">
              <a:buNone/>
            </a:pPr>
            <a:r>
              <a:rPr lang="en-US" sz="1100" dirty="0">
                <a:solidFill>
                  <a:srgbClr val="64748B"/>
                </a:solidFill>
                <a:latin typeface="Calibri" pitchFamily="34" charset="0"/>
                <a:ea typeface="Calibri" pitchFamily="34" charset="-122"/>
                <a:cs typeface="Calibri" pitchFamily="34" charset="-120"/>
              </a:rPr>
              <a:t>Seasoning Mixes, Salts,</a:t>
            </a:r>
            <a:endParaRPr lang="en-US" sz="1100" dirty="0"/>
          </a:p>
          <a:p>
            <a:pPr marL="0" indent="0" algn="ctr">
              <a:buNone/>
            </a:pPr>
            <a:r>
              <a:rPr lang="en-US" sz="1100" dirty="0">
                <a:solidFill>
                  <a:srgbClr val="64748B"/>
                </a:solidFill>
                <a:latin typeface="Calibri" pitchFamily="34" charset="0"/>
                <a:ea typeface="Calibri" pitchFamily="34" charset="-122"/>
                <a:cs typeface="Calibri" pitchFamily="34" charset="-120"/>
              </a:rPr>
              <a:t>Marinades Removed</a:t>
            </a:r>
            <a:endParaRPr lang="en-US" sz="1100" dirty="0"/>
          </a:p>
        </p:txBody>
      </p:sp>
      <p:sp>
        <p:nvSpPr>
          <p:cNvPr id="9" name="Shape 7"/>
          <p:cNvSpPr/>
          <p:nvPr/>
        </p:nvSpPr>
        <p:spPr>
          <a:xfrm>
            <a:off x="5349240" y="2267712"/>
            <a:ext cx="3383280" cy="105156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10" name="Text 8"/>
          <p:cNvSpPr/>
          <p:nvPr/>
        </p:nvSpPr>
        <p:spPr>
          <a:xfrm>
            <a:off x="5349240" y="2377440"/>
            <a:ext cx="3383280" cy="609905"/>
          </a:xfrm>
          <a:prstGeom prst="rect">
            <a:avLst/>
          </a:prstGeom>
          <a:noFill/>
          <a:ln/>
        </p:spPr>
        <p:txBody>
          <a:bodyPr wrap="square" lIns="0" tIns="0" rIns="0" bIns="0" rtlCol="0" anchor="b"/>
          <a:lstStyle/>
          <a:p>
            <a:pPr marL="0" indent="0" algn="ctr">
              <a:buNone/>
            </a:pPr>
            <a:r>
              <a:rPr lang="en-US" sz="3600" b="1" dirty="0">
                <a:solidFill>
                  <a:srgbClr val="1A7A8A"/>
                </a:solidFill>
                <a:latin typeface="Trebuchet MS" pitchFamily="34" charset="0"/>
                <a:ea typeface="Trebuchet MS" pitchFamily="34" charset="-122"/>
                <a:cs typeface="Trebuchet MS" pitchFamily="34" charset="-120"/>
              </a:rPr>
              <a:t>762</a:t>
            </a:r>
            <a:endParaRPr lang="en-US" sz="3600" dirty="0"/>
          </a:p>
        </p:txBody>
      </p:sp>
      <p:sp>
        <p:nvSpPr>
          <p:cNvPr id="11" name="Text 9"/>
          <p:cNvSpPr/>
          <p:nvPr/>
        </p:nvSpPr>
        <p:spPr>
          <a:xfrm>
            <a:off x="5349240" y="2923337"/>
            <a:ext cx="3383280" cy="399593"/>
          </a:xfrm>
          <a:prstGeom prst="rect">
            <a:avLst/>
          </a:prstGeom>
          <a:noFill/>
          <a:ln/>
        </p:spPr>
        <p:txBody>
          <a:bodyPr wrap="square" lIns="0" tIns="0" rIns="0" bIns="0" rtlCol="0" anchor="t"/>
          <a:lstStyle/>
          <a:p>
            <a:pPr marL="0" indent="0" algn="ctr">
              <a:buNone/>
            </a:pPr>
            <a:r>
              <a:rPr lang="en-US" sz="1100" dirty="0">
                <a:solidFill>
                  <a:srgbClr val="64748B"/>
                </a:solidFill>
                <a:latin typeface="Calibri" pitchFamily="34" charset="0"/>
                <a:ea typeface="Calibri" pitchFamily="34" charset="-122"/>
                <a:cs typeface="Calibri" pitchFamily="34" charset="-120"/>
              </a:rPr>
              <a:t>Herbs &amp; Spices</a:t>
            </a:r>
            <a:endParaRPr lang="en-US" sz="1100" dirty="0"/>
          </a:p>
          <a:p>
            <a:pPr marL="0" indent="0" algn="ctr">
              <a:buNone/>
            </a:pPr>
            <a:r>
              <a:rPr lang="en-US" sz="1100" dirty="0">
                <a:solidFill>
                  <a:srgbClr val="64748B"/>
                </a:solidFill>
                <a:latin typeface="Calibri" pitchFamily="34" charset="0"/>
                <a:ea typeface="Calibri" pitchFamily="34" charset="-122"/>
                <a:cs typeface="Calibri" pitchFamily="34" charset="-120"/>
              </a:rPr>
              <a:t>Products Removed</a:t>
            </a:r>
            <a:endParaRPr lang="en-US" sz="1100" dirty="0"/>
          </a:p>
        </p:txBody>
      </p:sp>
      <p:sp>
        <p:nvSpPr>
          <p:cNvPr id="12" name="Shape 10"/>
          <p:cNvSpPr/>
          <p:nvPr/>
        </p:nvSpPr>
        <p:spPr>
          <a:xfrm>
            <a:off x="5349240" y="3529584"/>
            <a:ext cx="3383280" cy="105156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13" name="Text 11"/>
          <p:cNvSpPr/>
          <p:nvPr/>
        </p:nvSpPr>
        <p:spPr>
          <a:xfrm>
            <a:off x="5349240" y="3639312"/>
            <a:ext cx="3383280" cy="609905"/>
          </a:xfrm>
          <a:prstGeom prst="rect">
            <a:avLst/>
          </a:prstGeom>
          <a:noFill/>
          <a:ln/>
        </p:spPr>
        <p:txBody>
          <a:bodyPr wrap="square" lIns="0" tIns="0" rIns="0" bIns="0" rtlCol="0" anchor="b"/>
          <a:lstStyle/>
          <a:p>
            <a:pPr marL="0" indent="0" algn="ctr">
              <a:buNone/>
            </a:pPr>
            <a:r>
              <a:rPr lang="en-US" sz="3600" b="1" dirty="0">
                <a:solidFill>
                  <a:srgbClr val="C0392B"/>
                </a:solidFill>
                <a:latin typeface="Trebuchet MS" pitchFamily="34" charset="0"/>
                <a:ea typeface="Trebuchet MS" pitchFamily="34" charset="-122"/>
                <a:cs typeface="Trebuchet MS" pitchFamily="34" charset="-120"/>
              </a:rPr>
              <a:t>5,917</a:t>
            </a:r>
            <a:endParaRPr lang="en-US" sz="3600" dirty="0"/>
          </a:p>
        </p:txBody>
      </p:sp>
      <p:sp>
        <p:nvSpPr>
          <p:cNvPr id="14" name="Text 12"/>
          <p:cNvSpPr/>
          <p:nvPr/>
        </p:nvSpPr>
        <p:spPr>
          <a:xfrm>
            <a:off x="5349240" y="4185209"/>
            <a:ext cx="3383280" cy="399593"/>
          </a:xfrm>
          <a:prstGeom prst="rect">
            <a:avLst/>
          </a:prstGeom>
          <a:noFill/>
          <a:ln/>
        </p:spPr>
        <p:txBody>
          <a:bodyPr wrap="square" lIns="0" tIns="0" rIns="0" bIns="0" rtlCol="0" anchor="t"/>
          <a:lstStyle/>
          <a:p>
            <a:pPr marL="0" indent="0" algn="ctr">
              <a:buNone/>
            </a:pPr>
            <a:r>
              <a:rPr lang="en-US" sz="1100" dirty="0">
                <a:solidFill>
                  <a:srgbClr val="64748B"/>
                </a:solidFill>
                <a:latin typeface="Calibri" pitchFamily="34" charset="0"/>
                <a:ea typeface="Calibri" pitchFamily="34" charset="-122"/>
                <a:cs typeface="Calibri" pitchFamily="34" charset="-120"/>
              </a:rPr>
              <a:t>Total Ingredient</a:t>
            </a:r>
            <a:endParaRPr lang="en-US" sz="1100" dirty="0"/>
          </a:p>
          <a:p>
            <a:pPr marL="0" indent="0" algn="ctr">
              <a:buNone/>
            </a:pPr>
            <a:r>
              <a:rPr lang="en-US" sz="1100" dirty="0">
                <a:solidFill>
                  <a:srgbClr val="64748B"/>
                </a:solidFill>
                <a:latin typeface="Calibri" pitchFamily="34" charset="0"/>
                <a:ea typeface="Calibri" pitchFamily="34" charset="-122"/>
                <a:cs typeface="Calibri" pitchFamily="34" charset="-120"/>
              </a:rPr>
              <a:t>Products Excluded</a:t>
            </a:r>
            <a:endParaRPr lang="en-US" sz="1100" dirty="0"/>
          </a:p>
        </p:txBody>
      </p:sp>
      <p:sp>
        <p:nvSpPr>
          <p:cNvPr id="15" name="Text 13"/>
          <p:cNvSpPr/>
          <p:nvPr/>
        </p:nvSpPr>
        <p:spPr>
          <a:xfrm>
            <a:off x="411480" y="4544568"/>
            <a:ext cx="8229600" cy="274320"/>
          </a:xfrm>
          <a:prstGeom prst="rect">
            <a:avLst/>
          </a:prstGeom>
          <a:noFill/>
          <a:ln/>
        </p:spPr>
        <p:txBody>
          <a:bodyPr wrap="square" lIns="0" tIns="0" rIns="0" bIns="0" rtlCol="0" anchor="ctr"/>
          <a:lstStyle/>
          <a:p>
            <a:pPr marL="0" indent="0" algn="l">
              <a:buNone/>
            </a:pPr>
            <a:r>
              <a:rPr lang="en-US" sz="1200" b="1" dirty="0">
                <a:solidFill>
                  <a:srgbClr val="1A7A8A"/>
                </a:solidFill>
                <a:latin typeface="Calibri" pitchFamily="34" charset="0"/>
                <a:ea typeface="Calibri" pitchFamily="34" charset="-122"/>
                <a:cs typeface="Calibri" pitchFamily="34" charset="-120"/>
              </a:rPr>
              <a:t>169,083 products remain for comparative analysis.</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AFB"/>
        </a:solidFill>
        <a:effectLst/>
      </p:bgPr>
    </p:bg>
    <p:spTree>
      <p:nvGrpSpPr>
        <p:cNvPr id="1" name=""/>
        <p:cNvGrpSpPr/>
        <p:nvPr/>
      </p:nvGrpSpPr>
      <p:grpSpPr>
        <a:xfrm>
          <a:off x="0" y="0"/>
          <a:ext cx="0" cy="0"/>
          <a:chOff x="0" y="0"/>
          <a:chExt cx="0" cy="0"/>
        </a:xfrm>
      </p:grpSpPr>
      <p:sp>
        <p:nvSpPr>
          <p:cNvPr id="2" name="Text 0"/>
          <p:cNvSpPr/>
          <p:nvPr/>
        </p:nvSpPr>
        <p:spPr>
          <a:xfrm>
            <a:off x="502920" y="201168"/>
            <a:ext cx="8229600" cy="475488"/>
          </a:xfrm>
          <a:prstGeom prst="rect">
            <a:avLst/>
          </a:prstGeom>
          <a:noFill/>
          <a:ln/>
        </p:spPr>
        <p:txBody>
          <a:bodyPr wrap="square" lIns="0" tIns="0" rIns="0" bIns="0" rtlCol="0" anchor="ctr"/>
          <a:lstStyle/>
          <a:p>
            <a:pPr marL="0" indent="0" algn="l">
              <a:buNone/>
            </a:pPr>
            <a:r>
              <a:rPr lang="en-US" sz="2600" b="1" dirty="0">
                <a:solidFill>
                  <a:srgbClr val="1A2E4A"/>
                </a:solidFill>
                <a:latin typeface="Trebuchet MS" pitchFamily="34" charset="0"/>
                <a:ea typeface="Trebuchet MS" pitchFamily="34" charset="-122"/>
                <a:cs typeface="Trebuchet MS" pitchFamily="34" charset="-120"/>
              </a:rPr>
              <a:t>Outlier Detection: Cleaning the Dataset</a:t>
            </a:r>
            <a:endParaRPr lang="en-US" sz="2600" dirty="0"/>
          </a:p>
        </p:txBody>
      </p:sp>
      <p:sp>
        <p:nvSpPr>
          <p:cNvPr id="4" name="Text 2"/>
          <p:cNvSpPr/>
          <p:nvPr/>
        </p:nvSpPr>
        <p:spPr>
          <a:xfrm>
            <a:off x="274320" y="4828032"/>
            <a:ext cx="8595360" cy="201168"/>
          </a:xfrm>
          <a:prstGeom prst="rect">
            <a:avLst/>
          </a:prstGeom>
          <a:noFill/>
          <a:ln/>
        </p:spPr>
        <p:txBody>
          <a:bodyPr wrap="square" lIns="0" tIns="0" rIns="0" bIns="0" rtlCol="0" anchor="ctr"/>
          <a:lstStyle/>
          <a:p>
            <a:pPr marL="0" indent="0" algn="l">
              <a:buNone/>
            </a:pPr>
            <a:r>
              <a:rPr lang="en-US" sz="800" dirty="0">
                <a:solidFill>
                  <a:srgbClr val="64748B"/>
                </a:solidFill>
                <a:latin typeface="Calibri" pitchFamily="34" charset="0"/>
                <a:ea typeface="Calibri" pitchFamily="34" charset="-122"/>
                <a:cs typeface="Calibri" pitchFamily="34" charset="-120"/>
              </a:rPr>
              <a:t>Jean Batista  |  DS 580  |  USDA Branded Food Analysis – Project 2</a:t>
            </a:r>
            <a:endParaRPr lang="en-US" sz="800" dirty="0"/>
          </a:p>
        </p:txBody>
      </p:sp>
      <p:graphicFrame>
        <p:nvGraphicFramePr>
          <p:cNvPr id="5" name="Chart 0"/>
          <p:cNvGraphicFramePr/>
          <p:nvPr/>
        </p:nvGraphicFramePr>
        <p:xfrm>
          <a:off x="347472" y="804672"/>
          <a:ext cx="5120640" cy="3474720"/>
        </p:xfrm>
        <a:graphic>
          <a:graphicData uri="http://schemas.openxmlformats.org/drawingml/2006/chart">
            <c:chart xmlns:c="http://schemas.openxmlformats.org/drawingml/2006/chart" xmlns:r="http://schemas.openxmlformats.org/officeDocument/2006/relationships" r:id="rId3"/>
          </a:graphicData>
        </a:graphic>
      </p:graphicFrame>
      <p:sp>
        <p:nvSpPr>
          <p:cNvPr id="6" name="Shape 3"/>
          <p:cNvSpPr/>
          <p:nvPr/>
        </p:nvSpPr>
        <p:spPr>
          <a:xfrm>
            <a:off x="5760720" y="822960"/>
            <a:ext cx="3017520" cy="896112"/>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7" name="Shape 4"/>
          <p:cNvSpPr/>
          <p:nvPr/>
        </p:nvSpPr>
        <p:spPr>
          <a:xfrm>
            <a:off x="5760720" y="822960"/>
            <a:ext cx="64008" cy="896112"/>
          </a:xfrm>
          <a:prstGeom prst="rect">
            <a:avLst/>
          </a:prstGeom>
          <a:solidFill>
            <a:srgbClr val="C0392B"/>
          </a:solidFill>
          <a:ln w="12700">
            <a:solidFill>
              <a:srgbClr val="C0392B"/>
            </a:solidFill>
            <a:prstDash val="solid"/>
          </a:ln>
        </p:spPr>
        <p:txBody>
          <a:bodyPr/>
          <a:lstStyle/>
          <a:p>
            <a:endParaRPr lang="en-US"/>
          </a:p>
        </p:txBody>
      </p:sp>
      <p:sp>
        <p:nvSpPr>
          <p:cNvPr id="8" name="Text 5"/>
          <p:cNvSpPr/>
          <p:nvPr/>
        </p:nvSpPr>
        <p:spPr>
          <a:xfrm>
            <a:off x="5897880" y="896112"/>
            <a:ext cx="2834640" cy="256032"/>
          </a:xfrm>
          <a:prstGeom prst="rect">
            <a:avLst/>
          </a:prstGeom>
          <a:noFill/>
          <a:ln/>
        </p:spPr>
        <p:txBody>
          <a:bodyPr wrap="square" lIns="0" tIns="0" rIns="0" bIns="0" rtlCol="0" anchor="t"/>
          <a:lstStyle/>
          <a:p>
            <a:pPr marL="0" indent="0" algn="l">
              <a:buNone/>
            </a:pPr>
            <a:r>
              <a:rPr lang="en-US" sz="1200" b="1" dirty="0">
                <a:solidFill>
                  <a:srgbClr val="C0392B"/>
                </a:solidFill>
                <a:latin typeface="Trebuchet MS" pitchFamily="34" charset="0"/>
                <a:ea typeface="Trebuchet MS" pitchFamily="34" charset="-122"/>
                <a:cs typeface="Trebuchet MS" pitchFamily="34" charset="-120"/>
              </a:rPr>
              <a:t>2,189 flagged</a:t>
            </a:r>
            <a:endParaRPr lang="en-US" sz="1200" dirty="0"/>
          </a:p>
        </p:txBody>
      </p:sp>
      <p:sp>
        <p:nvSpPr>
          <p:cNvPr id="9" name="Text 6"/>
          <p:cNvSpPr/>
          <p:nvPr/>
        </p:nvSpPr>
        <p:spPr>
          <a:xfrm>
            <a:off x="5897880" y="1143000"/>
            <a:ext cx="2834640" cy="512064"/>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0.11% of all nutrient cells. A small share with outsized impact on means.</a:t>
            </a:r>
            <a:endParaRPr lang="en-US" sz="1150" dirty="0"/>
          </a:p>
        </p:txBody>
      </p:sp>
      <p:sp>
        <p:nvSpPr>
          <p:cNvPr id="10" name="Shape 7"/>
          <p:cNvSpPr/>
          <p:nvPr/>
        </p:nvSpPr>
        <p:spPr>
          <a:xfrm>
            <a:off x="5760720" y="1847088"/>
            <a:ext cx="3017520" cy="896112"/>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1" name="Shape 8"/>
          <p:cNvSpPr/>
          <p:nvPr/>
        </p:nvSpPr>
        <p:spPr>
          <a:xfrm>
            <a:off x="5760720" y="1847088"/>
            <a:ext cx="64008" cy="896112"/>
          </a:xfrm>
          <a:prstGeom prst="rect">
            <a:avLst/>
          </a:prstGeom>
          <a:solidFill>
            <a:srgbClr val="1A7A8A"/>
          </a:solidFill>
          <a:ln w="12700">
            <a:solidFill>
              <a:srgbClr val="1A7A8A"/>
            </a:solidFill>
            <a:prstDash val="solid"/>
          </a:ln>
        </p:spPr>
        <p:txBody>
          <a:bodyPr/>
          <a:lstStyle/>
          <a:p>
            <a:endParaRPr lang="en-US"/>
          </a:p>
        </p:txBody>
      </p:sp>
      <p:sp>
        <p:nvSpPr>
          <p:cNvPr id="12" name="Text 9"/>
          <p:cNvSpPr/>
          <p:nvPr/>
        </p:nvSpPr>
        <p:spPr>
          <a:xfrm>
            <a:off x="5897880" y="1920240"/>
            <a:ext cx="2834640" cy="256032"/>
          </a:xfrm>
          <a:prstGeom prst="rect">
            <a:avLst/>
          </a:prstGeom>
          <a:noFill/>
          <a:ln/>
        </p:spPr>
        <p:txBody>
          <a:bodyPr wrap="square" lIns="0" tIns="0" rIns="0" bIns="0" rtlCol="0" anchor="t"/>
          <a:lstStyle/>
          <a:p>
            <a:pPr marL="0" indent="0" algn="l">
              <a:buNone/>
            </a:pPr>
            <a:r>
              <a:rPr lang="en-US" sz="1200" b="1" dirty="0">
                <a:solidFill>
                  <a:srgbClr val="1A7A8A"/>
                </a:solidFill>
                <a:latin typeface="Trebuchet MS" pitchFamily="34" charset="0"/>
                <a:ea typeface="Trebuchet MS" pitchFamily="34" charset="-122"/>
                <a:cs typeface="Trebuchet MS" pitchFamily="34" charset="-120"/>
              </a:rPr>
              <a:t>Sodium: -72% mean</a:t>
            </a:r>
            <a:endParaRPr lang="en-US" sz="1200" dirty="0"/>
          </a:p>
        </p:txBody>
      </p:sp>
      <p:sp>
        <p:nvSpPr>
          <p:cNvPr id="13" name="Text 10"/>
          <p:cNvSpPr/>
          <p:nvPr/>
        </p:nvSpPr>
        <p:spPr>
          <a:xfrm>
            <a:off x="5897880" y="2167128"/>
            <a:ext cx="2834640" cy="512064"/>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Mean drops from 1,620 mg to 453 mg after removing impossible values.</a:t>
            </a:r>
            <a:endParaRPr lang="en-US" sz="1150" dirty="0"/>
          </a:p>
        </p:txBody>
      </p:sp>
      <p:sp>
        <p:nvSpPr>
          <p:cNvPr id="14" name="Shape 11"/>
          <p:cNvSpPr/>
          <p:nvPr/>
        </p:nvSpPr>
        <p:spPr>
          <a:xfrm>
            <a:off x="5760720" y="2871216"/>
            <a:ext cx="3017520" cy="896112"/>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5" name="Shape 12"/>
          <p:cNvSpPr/>
          <p:nvPr/>
        </p:nvSpPr>
        <p:spPr>
          <a:xfrm>
            <a:off x="5760720" y="2871216"/>
            <a:ext cx="64008" cy="896112"/>
          </a:xfrm>
          <a:prstGeom prst="rect">
            <a:avLst/>
          </a:prstGeom>
          <a:solidFill>
            <a:srgbClr val="E67E22"/>
          </a:solidFill>
          <a:ln w="12700">
            <a:solidFill>
              <a:srgbClr val="E67E22"/>
            </a:solidFill>
            <a:prstDash val="solid"/>
          </a:ln>
        </p:spPr>
        <p:txBody>
          <a:bodyPr/>
          <a:lstStyle/>
          <a:p>
            <a:endParaRPr lang="en-US"/>
          </a:p>
        </p:txBody>
      </p:sp>
      <p:sp>
        <p:nvSpPr>
          <p:cNvPr id="16" name="Text 13"/>
          <p:cNvSpPr/>
          <p:nvPr/>
        </p:nvSpPr>
        <p:spPr>
          <a:xfrm>
            <a:off x="5897880" y="2944368"/>
            <a:ext cx="2834640" cy="256032"/>
          </a:xfrm>
          <a:prstGeom prst="rect">
            <a:avLst/>
          </a:prstGeom>
          <a:noFill/>
          <a:ln/>
        </p:spPr>
        <p:txBody>
          <a:bodyPr wrap="square" lIns="0" tIns="0" rIns="0" bIns="0" rtlCol="0" anchor="t"/>
          <a:lstStyle/>
          <a:p>
            <a:pPr marL="0" indent="0" algn="l">
              <a:buNone/>
            </a:pPr>
            <a:r>
              <a:rPr lang="en-US" sz="1200" b="1" dirty="0">
                <a:solidFill>
                  <a:srgbClr val="E67E22"/>
                </a:solidFill>
                <a:latin typeface="Trebuchet MS" pitchFamily="34" charset="0"/>
                <a:ea typeface="Trebuchet MS" pitchFamily="34" charset="-122"/>
                <a:cs typeface="Trebuchet MS" pitchFamily="34" charset="-120"/>
              </a:rPr>
              <a:t>Median unchanged</a:t>
            </a:r>
            <a:endParaRPr lang="en-US" sz="1200" dirty="0"/>
          </a:p>
        </p:txBody>
      </p:sp>
      <p:sp>
        <p:nvSpPr>
          <p:cNvPr id="17" name="Text 14"/>
          <p:cNvSpPr/>
          <p:nvPr/>
        </p:nvSpPr>
        <p:spPr>
          <a:xfrm>
            <a:off x="5897880" y="3191256"/>
            <a:ext cx="2834640" cy="512064"/>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278 mg to 274 mg. The central distribution was structurally sound.</a:t>
            </a:r>
            <a:endParaRPr lang="en-US" sz="1150" dirty="0"/>
          </a:p>
        </p:txBody>
      </p:sp>
      <p:sp>
        <p:nvSpPr>
          <p:cNvPr id="18" name="Shape 15"/>
          <p:cNvSpPr/>
          <p:nvPr/>
        </p:nvSpPr>
        <p:spPr>
          <a:xfrm>
            <a:off x="5760720" y="3895344"/>
            <a:ext cx="3017520" cy="896112"/>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9" name="Shape 16"/>
          <p:cNvSpPr/>
          <p:nvPr/>
        </p:nvSpPr>
        <p:spPr>
          <a:xfrm>
            <a:off x="5760720" y="3895344"/>
            <a:ext cx="64008" cy="896112"/>
          </a:xfrm>
          <a:prstGeom prst="rect">
            <a:avLst/>
          </a:prstGeom>
          <a:solidFill>
            <a:srgbClr val="27AE60"/>
          </a:solidFill>
          <a:ln w="12700">
            <a:solidFill>
              <a:srgbClr val="27AE60"/>
            </a:solidFill>
            <a:prstDash val="solid"/>
          </a:ln>
        </p:spPr>
        <p:txBody>
          <a:bodyPr/>
          <a:lstStyle/>
          <a:p>
            <a:endParaRPr lang="en-US"/>
          </a:p>
        </p:txBody>
      </p:sp>
      <p:sp>
        <p:nvSpPr>
          <p:cNvPr id="20" name="Text 17"/>
          <p:cNvSpPr/>
          <p:nvPr/>
        </p:nvSpPr>
        <p:spPr>
          <a:xfrm>
            <a:off x="5897880" y="3968496"/>
            <a:ext cx="2834640" cy="256032"/>
          </a:xfrm>
          <a:prstGeom prst="rect">
            <a:avLst/>
          </a:prstGeom>
          <a:noFill/>
          <a:ln/>
        </p:spPr>
        <p:txBody>
          <a:bodyPr wrap="square" lIns="0" tIns="0" rIns="0" bIns="0" rtlCol="0" anchor="t"/>
          <a:lstStyle/>
          <a:p>
            <a:pPr marL="0" indent="0" algn="l">
              <a:buNone/>
            </a:pPr>
            <a:r>
              <a:rPr lang="en-US" sz="1200" b="1" dirty="0">
                <a:solidFill>
                  <a:srgbClr val="27AE60"/>
                </a:solidFill>
                <a:latin typeface="Trebuchet MS" pitchFamily="34" charset="0"/>
                <a:ea typeface="Trebuchet MS" pitchFamily="34" charset="-122"/>
                <a:cs typeface="Trebuchet MS" pitchFamily="34" charset="-120"/>
              </a:rPr>
              <a:t>Calories minimal shift</a:t>
            </a:r>
            <a:endParaRPr lang="en-US" sz="1200" dirty="0"/>
          </a:p>
        </p:txBody>
      </p:sp>
      <p:sp>
        <p:nvSpPr>
          <p:cNvPr id="21" name="Text 18"/>
          <p:cNvSpPr/>
          <p:nvPr/>
        </p:nvSpPr>
        <p:spPr>
          <a:xfrm>
            <a:off x="5897880" y="4215384"/>
            <a:ext cx="2834640" cy="512064"/>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271.6 to 270.0 kcal. Max drops from 37,600 to 5,000 kcal.</a:t>
            </a:r>
            <a:endParaRPr lang="en-US" sz="1150" dirty="0"/>
          </a:p>
        </p:txBody>
      </p:sp>
      <p:sp>
        <p:nvSpPr>
          <p:cNvPr id="22" name="Text 19"/>
          <p:cNvSpPr/>
          <p:nvPr/>
        </p:nvSpPr>
        <p:spPr>
          <a:xfrm>
            <a:off x="347472" y="4407408"/>
            <a:ext cx="8412480" cy="256032"/>
          </a:xfrm>
          <a:prstGeom prst="rect">
            <a:avLst/>
          </a:prstGeom>
          <a:noFill/>
          <a:ln/>
        </p:spPr>
        <p:txBody>
          <a:bodyPr wrap="square" lIns="0" tIns="0" rIns="0" bIns="0" rtlCol="0" anchor="ctr"/>
          <a:lstStyle/>
          <a:p>
            <a:pPr marL="0" indent="0" algn="l">
              <a:buNone/>
            </a:pPr>
            <a:r>
              <a:rPr lang="en-US" sz="1100" b="1" dirty="0">
                <a:solidFill>
                  <a:srgbClr val="1A7A8A"/>
                </a:solidFill>
                <a:latin typeface="Calibri" pitchFamily="34" charset="0"/>
                <a:ea typeface="Calibri" pitchFamily="34" charset="-122"/>
                <a:cs typeface="Calibri" pitchFamily="34" charset="-120"/>
              </a:rPr>
              <a:t>Use the cleaned dataset for any means-based analysis or modeling.</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AFB"/>
        </a:solidFill>
        <a:effectLst/>
      </p:bgPr>
    </p:bg>
    <p:spTree>
      <p:nvGrpSpPr>
        <p:cNvPr id="1" name=""/>
        <p:cNvGrpSpPr/>
        <p:nvPr/>
      </p:nvGrpSpPr>
      <p:grpSpPr>
        <a:xfrm>
          <a:off x="0" y="0"/>
          <a:ext cx="0" cy="0"/>
          <a:chOff x="0" y="0"/>
          <a:chExt cx="0" cy="0"/>
        </a:xfrm>
      </p:grpSpPr>
      <p:sp>
        <p:nvSpPr>
          <p:cNvPr id="2" name="Text 0"/>
          <p:cNvSpPr/>
          <p:nvPr/>
        </p:nvSpPr>
        <p:spPr>
          <a:xfrm>
            <a:off x="502920" y="201168"/>
            <a:ext cx="8229600" cy="475488"/>
          </a:xfrm>
          <a:prstGeom prst="rect">
            <a:avLst/>
          </a:prstGeom>
          <a:noFill/>
          <a:ln/>
        </p:spPr>
        <p:txBody>
          <a:bodyPr wrap="square" lIns="0" tIns="0" rIns="0" bIns="0" rtlCol="0" anchor="ctr"/>
          <a:lstStyle/>
          <a:p>
            <a:pPr marL="0" indent="0" algn="l">
              <a:buNone/>
            </a:pPr>
            <a:r>
              <a:rPr lang="en-US" sz="2600" b="1" dirty="0">
                <a:solidFill>
                  <a:srgbClr val="1A2E4A"/>
                </a:solidFill>
                <a:latin typeface="Trebuchet MS" pitchFamily="34" charset="0"/>
                <a:ea typeface="Trebuchet MS" pitchFamily="34" charset="-122"/>
                <a:cs typeface="Trebuchet MS" pitchFamily="34" charset="-120"/>
              </a:rPr>
              <a:t>Nutrient Density Score (NDS)</a:t>
            </a:r>
            <a:endParaRPr lang="en-US" sz="2600" dirty="0"/>
          </a:p>
        </p:txBody>
      </p:sp>
      <p:sp>
        <p:nvSpPr>
          <p:cNvPr id="4" name="Text 2"/>
          <p:cNvSpPr/>
          <p:nvPr/>
        </p:nvSpPr>
        <p:spPr>
          <a:xfrm>
            <a:off x="274320" y="4828032"/>
            <a:ext cx="8595360" cy="201168"/>
          </a:xfrm>
          <a:prstGeom prst="rect">
            <a:avLst/>
          </a:prstGeom>
          <a:noFill/>
          <a:ln/>
        </p:spPr>
        <p:txBody>
          <a:bodyPr wrap="square" lIns="0" tIns="0" rIns="0" bIns="0" rtlCol="0" anchor="ctr"/>
          <a:lstStyle/>
          <a:p>
            <a:pPr marL="0" indent="0" algn="l">
              <a:buNone/>
            </a:pPr>
            <a:r>
              <a:rPr lang="en-US" sz="800" dirty="0">
                <a:solidFill>
                  <a:srgbClr val="64748B"/>
                </a:solidFill>
                <a:latin typeface="Calibri" pitchFamily="34" charset="0"/>
                <a:ea typeface="Calibri" pitchFamily="34" charset="-122"/>
                <a:cs typeface="Calibri" pitchFamily="34" charset="-120"/>
              </a:rPr>
              <a:t>Jean Batista  |  DS 580  |  USDA Branded Food Analysis – Project 2</a:t>
            </a:r>
            <a:endParaRPr lang="en-US" sz="800" dirty="0"/>
          </a:p>
        </p:txBody>
      </p:sp>
      <p:sp>
        <p:nvSpPr>
          <p:cNvPr id="5" name="Shape 3"/>
          <p:cNvSpPr/>
          <p:nvPr/>
        </p:nvSpPr>
        <p:spPr>
          <a:xfrm>
            <a:off x="347472" y="804672"/>
            <a:ext cx="4160520" cy="320040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6" name="Shape 4"/>
          <p:cNvSpPr/>
          <p:nvPr/>
        </p:nvSpPr>
        <p:spPr>
          <a:xfrm>
            <a:off x="347472" y="804672"/>
            <a:ext cx="4160520" cy="384048"/>
          </a:xfrm>
          <a:prstGeom prst="rect">
            <a:avLst/>
          </a:prstGeom>
          <a:solidFill>
            <a:srgbClr val="1A2E4A"/>
          </a:solidFill>
          <a:ln w="12700">
            <a:solidFill>
              <a:srgbClr val="1A2E4A"/>
            </a:solidFill>
            <a:prstDash val="solid"/>
          </a:ln>
        </p:spPr>
        <p:txBody>
          <a:bodyPr/>
          <a:lstStyle/>
          <a:p>
            <a:endParaRPr lang="en-US"/>
          </a:p>
        </p:txBody>
      </p:sp>
      <p:sp>
        <p:nvSpPr>
          <p:cNvPr id="7" name="Text 5"/>
          <p:cNvSpPr/>
          <p:nvPr/>
        </p:nvSpPr>
        <p:spPr>
          <a:xfrm>
            <a:off x="347472" y="804672"/>
            <a:ext cx="4160520" cy="384048"/>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HOW THE SCORE IS BUILT</a:t>
            </a:r>
            <a:endParaRPr lang="en-US" sz="1100" dirty="0"/>
          </a:p>
        </p:txBody>
      </p:sp>
      <p:sp>
        <p:nvSpPr>
          <p:cNvPr id="8" name="Text 6"/>
          <p:cNvSpPr/>
          <p:nvPr/>
        </p:nvSpPr>
        <p:spPr>
          <a:xfrm>
            <a:off x="502920" y="1280160"/>
            <a:ext cx="1828800" cy="256032"/>
          </a:xfrm>
          <a:prstGeom prst="rect">
            <a:avLst/>
          </a:prstGeom>
          <a:noFill/>
          <a:ln/>
        </p:spPr>
        <p:txBody>
          <a:bodyPr wrap="square" lIns="0" tIns="0" rIns="0" bIns="0" rtlCol="0" anchor="ctr"/>
          <a:lstStyle/>
          <a:p>
            <a:pPr marL="0" indent="0">
              <a:buNone/>
            </a:pPr>
            <a:r>
              <a:rPr lang="en-US" sz="1000" b="1" dirty="0">
                <a:solidFill>
                  <a:srgbClr val="27AE60"/>
                </a:solidFill>
                <a:latin typeface="Calibri" pitchFamily="34" charset="0"/>
                <a:ea typeface="Calibri" pitchFamily="34" charset="-122"/>
                <a:cs typeface="Calibri" pitchFamily="34" charset="-120"/>
              </a:rPr>
              <a:t>BENEFICIAL (+)</a:t>
            </a:r>
            <a:endParaRPr lang="en-US" sz="1000" dirty="0"/>
          </a:p>
        </p:txBody>
      </p:sp>
      <p:sp>
        <p:nvSpPr>
          <p:cNvPr id="9" name="Shape 7"/>
          <p:cNvSpPr/>
          <p:nvPr/>
        </p:nvSpPr>
        <p:spPr>
          <a:xfrm>
            <a:off x="502920" y="1572768"/>
            <a:ext cx="73152" cy="347472"/>
          </a:xfrm>
          <a:prstGeom prst="rect">
            <a:avLst/>
          </a:prstGeom>
          <a:solidFill>
            <a:srgbClr val="27AE60"/>
          </a:solidFill>
          <a:ln w="12700">
            <a:solidFill>
              <a:srgbClr val="27AE60"/>
            </a:solidFill>
            <a:prstDash val="solid"/>
          </a:ln>
        </p:spPr>
        <p:txBody>
          <a:bodyPr/>
          <a:lstStyle/>
          <a:p>
            <a:endParaRPr lang="en-US"/>
          </a:p>
        </p:txBody>
      </p:sp>
      <p:sp>
        <p:nvSpPr>
          <p:cNvPr id="10" name="Text 8"/>
          <p:cNvSpPr/>
          <p:nvPr/>
        </p:nvSpPr>
        <p:spPr>
          <a:xfrm>
            <a:off x="658368" y="1572768"/>
            <a:ext cx="1371600" cy="201168"/>
          </a:xfrm>
          <a:prstGeom prst="rect">
            <a:avLst/>
          </a:prstGeom>
          <a:noFill/>
          <a:ln/>
        </p:spPr>
        <p:txBody>
          <a:bodyPr wrap="square" lIns="0" tIns="0" rIns="0" bIns="0" rtlCol="0" anchor="ctr"/>
          <a:lstStyle/>
          <a:p>
            <a:pPr marL="0" indent="0">
              <a:buNone/>
            </a:pPr>
            <a:r>
              <a:rPr lang="en-US" sz="1200" b="1" dirty="0">
                <a:solidFill>
                  <a:srgbClr val="1A2E4A"/>
                </a:solidFill>
                <a:latin typeface="Calibri" pitchFamily="34" charset="0"/>
                <a:ea typeface="Calibri" pitchFamily="34" charset="-122"/>
                <a:cs typeface="Calibri" pitchFamily="34" charset="-120"/>
              </a:rPr>
              <a:t>Protein</a:t>
            </a:r>
            <a:endParaRPr lang="en-US" sz="1200" dirty="0"/>
          </a:p>
        </p:txBody>
      </p:sp>
      <p:sp>
        <p:nvSpPr>
          <p:cNvPr id="11" name="Text 9"/>
          <p:cNvSpPr/>
          <p:nvPr/>
        </p:nvSpPr>
        <p:spPr>
          <a:xfrm>
            <a:off x="658368" y="1764792"/>
            <a:ext cx="1828800" cy="164592"/>
          </a:xfrm>
          <a:prstGeom prst="rect">
            <a:avLst/>
          </a:prstGeom>
          <a:noFill/>
          <a:ln/>
        </p:spPr>
        <p:txBody>
          <a:bodyPr wrap="square" lIns="0" tIns="0" rIns="0" bIns="0" rtlCol="0" anchor="ctr"/>
          <a:lstStyle/>
          <a:p>
            <a:pPr marL="0" indent="0">
              <a:buNone/>
            </a:pPr>
            <a:r>
              <a:rPr lang="en-US" sz="1000" dirty="0">
                <a:solidFill>
                  <a:srgbClr val="64748B"/>
                </a:solidFill>
                <a:latin typeface="Calibri" pitchFamily="34" charset="0"/>
                <a:ea typeface="Calibri" pitchFamily="34" charset="-122"/>
                <a:cs typeface="Calibri" pitchFamily="34" charset="-120"/>
              </a:rPr>
              <a:t>% of 50g DV</a:t>
            </a:r>
            <a:endParaRPr lang="en-US" sz="1000" dirty="0"/>
          </a:p>
        </p:txBody>
      </p:sp>
      <p:sp>
        <p:nvSpPr>
          <p:cNvPr id="12" name="Shape 10"/>
          <p:cNvSpPr/>
          <p:nvPr/>
        </p:nvSpPr>
        <p:spPr>
          <a:xfrm>
            <a:off x="502920" y="2048256"/>
            <a:ext cx="73152" cy="347472"/>
          </a:xfrm>
          <a:prstGeom prst="rect">
            <a:avLst/>
          </a:prstGeom>
          <a:solidFill>
            <a:srgbClr val="27AE60"/>
          </a:solidFill>
          <a:ln w="12700">
            <a:solidFill>
              <a:srgbClr val="27AE60"/>
            </a:solidFill>
            <a:prstDash val="solid"/>
          </a:ln>
        </p:spPr>
        <p:txBody>
          <a:bodyPr/>
          <a:lstStyle/>
          <a:p>
            <a:endParaRPr lang="en-US"/>
          </a:p>
        </p:txBody>
      </p:sp>
      <p:sp>
        <p:nvSpPr>
          <p:cNvPr id="13" name="Text 11"/>
          <p:cNvSpPr/>
          <p:nvPr/>
        </p:nvSpPr>
        <p:spPr>
          <a:xfrm>
            <a:off x="658368" y="2048256"/>
            <a:ext cx="1371600" cy="201168"/>
          </a:xfrm>
          <a:prstGeom prst="rect">
            <a:avLst/>
          </a:prstGeom>
          <a:noFill/>
          <a:ln/>
        </p:spPr>
        <p:txBody>
          <a:bodyPr wrap="square" lIns="0" tIns="0" rIns="0" bIns="0" rtlCol="0" anchor="ctr"/>
          <a:lstStyle/>
          <a:p>
            <a:pPr marL="0" indent="0">
              <a:buNone/>
            </a:pPr>
            <a:r>
              <a:rPr lang="en-US" sz="1200" b="1" dirty="0">
                <a:solidFill>
                  <a:srgbClr val="1A2E4A"/>
                </a:solidFill>
                <a:latin typeface="Calibri" pitchFamily="34" charset="0"/>
                <a:ea typeface="Calibri" pitchFamily="34" charset="-122"/>
                <a:cs typeface="Calibri" pitchFamily="34" charset="-120"/>
              </a:rPr>
              <a:t>Fiber</a:t>
            </a:r>
            <a:endParaRPr lang="en-US" sz="1200" dirty="0"/>
          </a:p>
        </p:txBody>
      </p:sp>
      <p:sp>
        <p:nvSpPr>
          <p:cNvPr id="14" name="Text 12"/>
          <p:cNvSpPr/>
          <p:nvPr/>
        </p:nvSpPr>
        <p:spPr>
          <a:xfrm>
            <a:off x="658368" y="2240280"/>
            <a:ext cx="1828800" cy="164592"/>
          </a:xfrm>
          <a:prstGeom prst="rect">
            <a:avLst/>
          </a:prstGeom>
          <a:noFill/>
          <a:ln/>
        </p:spPr>
        <p:txBody>
          <a:bodyPr wrap="square" lIns="0" tIns="0" rIns="0" bIns="0" rtlCol="0" anchor="ctr"/>
          <a:lstStyle/>
          <a:p>
            <a:pPr marL="0" indent="0">
              <a:buNone/>
            </a:pPr>
            <a:r>
              <a:rPr lang="en-US" sz="1000" dirty="0">
                <a:solidFill>
                  <a:srgbClr val="64748B"/>
                </a:solidFill>
                <a:latin typeface="Calibri" pitchFamily="34" charset="0"/>
                <a:ea typeface="Calibri" pitchFamily="34" charset="-122"/>
                <a:cs typeface="Calibri" pitchFamily="34" charset="-120"/>
              </a:rPr>
              <a:t>% of 28g DV</a:t>
            </a:r>
            <a:endParaRPr lang="en-US" sz="1000" dirty="0"/>
          </a:p>
        </p:txBody>
      </p:sp>
      <p:sp>
        <p:nvSpPr>
          <p:cNvPr id="15" name="Text 13"/>
          <p:cNvSpPr/>
          <p:nvPr/>
        </p:nvSpPr>
        <p:spPr>
          <a:xfrm>
            <a:off x="502920" y="2596896"/>
            <a:ext cx="1828800" cy="256032"/>
          </a:xfrm>
          <a:prstGeom prst="rect">
            <a:avLst/>
          </a:prstGeom>
          <a:noFill/>
          <a:ln/>
        </p:spPr>
        <p:txBody>
          <a:bodyPr wrap="square" lIns="0" tIns="0" rIns="0" bIns="0" rtlCol="0" anchor="ctr"/>
          <a:lstStyle/>
          <a:p>
            <a:pPr marL="0" indent="0">
              <a:buNone/>
            </a:pPr>
            <a:r>
              <a:rPr lang="en-US" sz="1000" b="1" dirty="0">
                <a:solidFill>
                  <a:srgbClr val="C0392B"/>
                </a:solidFill>
                <a:latin typeface="Calibri" pitchFamily="34" charset="0"/>
                <a:ea typeface="Calibri" pitchFamily="34" charset="-122"/>
                <a:cs typeface="Calibri" pitchFamily="34" charset="-120"/>
              </a:rPr>
              <a:t>LIMITING (−)</a:t>
            </a:r>
            <a:endParaRPr lang="en-US" sz="1000" dirty="0"/>
          </a:p>
        </p:txBody>
      </p:sp>
      <p:sp>
        <p:nvSpPr>
          <p:cNvPr id="16" name="Shape 14"/>
          <p:cNvSpPr/>
          <p:nvPr/>
        </p:nvSpPr>
        <p:spPr>
          <a:xfrm>
            <a:off x="502920" y="2889504"/>
            <a:ext cx="73152" cy="237744"/>
          </a:xfrm>
          <a:prstGeom prst="rect">
            <a:avLst/>
          </a:prstGeom>
          <a:solidFill>
            <a:srgbClr val="C0392B"/>
          </a:solidFill>
          <a:ln w="12700">
            <a:solidFill>
              <a:srgbClr val="C0392B"/>
            </a:solidFill>
            <a:prstDash val="solid"/>
          </a:ln>
        </p:spPr>
        <p:txBody>
          <a:bodyPr/>
          <a:lstStyle/>
          <a:p>
            <a:endParaRPr lang="en-US"/>
          </a:p>
        </p:txBody>
      </p:sp>
      <p:sp>
        <p:nvSpPr>
          <p:cNvPr id="17" name="Text 15"/>
          <p:cNvSpPr/>
          <p:nvPr/>
        </p:nvSpPr>
        <p:spPr>
          <a:xfrm>
            <a:off x="658368" y="2889504"/>
            <a:ext cx="1371600" cy="164592"/>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Sodium</a:t>
            </a:r>
            <a:endParaRPr lang="en-US" sz="1100" dirty="0"/>
          </a:p>
        </p:txBody>
      </p:sp>
      <p:sp>
        <p:nvSpPr>
          <p:cNvPr id="18" name="Text 16"/>
          <p:cNvSpPr/>
          <p:nvPr/>
        </p:nvSpPr>
        <p:spPr>
          <a:xfrm>
            <a:off x="658368" y="3044952"/>
            <a:ext cx="1828800" cy="146304"/>
          </a:xfrm>
          <a:prstGeom prst="rect">
            <a:avLst/>
          </a:prstGeom>
          <a:noFill/>
          <a:ln/>
        </p:spPr>
        <p:txBody>
          <a:bodyPr wrap="square" lIns="0" tIns="0" rIns="0" bIns="0" rtlCol="0" anchor="ctr"/>
          <a:lstStyle/>
          <a:p>
            <a:pPr marL="0" indent="0">
              <a:buNone/>
            </a:pPr>
            <a:r>
              <a:rPr lang="en-US" sz="1000" dirty="0">
                <a:solidFill>
                  <a:srgbClr val="64748B"/>
                </a:solidFill>
                <a:latin typeface="Calibri" pitchFamily="34" charset="0"/>
                <a:ea typeface="Calibri" pitchFamily="34" charset="-122"/>
                <a:cs typeface="Calibri" pitchFamily="34" charset="-120"/>
              </a:rPr>
              <a:t>% of 2,300mg DV</a:t>
            </a:r>
            <a:endParaRPr lang="en-US" sz="1000" dirty="0"/>
          </a:p>
        </p:txBody>
      </p:sp>
      <p:sp>
        <p:nvSpPr>
          <p:cNvPr id="19" name="Shape 17"/>
          <p:cNvSpPr/>
          <p:nvPr/>
        </p:nvSpPr>
        <p:spPr>
          <a:xfrm>
            <a:off x="502920" y="3218688"/>
            <a:ext cx="73152" cy="237744"/>
          </a:xfrm>
          <a:prstGeom prst="rect">
            <a:avLst/>
          </a:prstGeom>
          <a:solidFill>
            <a:srgbClr val="C0392B"/>
          </a:solidFill>
          <a:ln w="12700">
            <a:solidFill>
              <a:srgbClr val="C0392B"/>
            </a:solidFill>
            <a:prstDash val="solid"/>
          </a:ln>
        </p:spPr>
        <p:txBody>
          <a:bodyPr/>
          <a:lstStyle/>
          <a:p>
            <a:endParaRPr lang="en-US"/>
          </a:p>
        </p:txBody>
      </p:sp>
      <p:sp>
        <p:nvSpPr>
          <p:cNvPr id="20" name="Text 18"/>
          <p:cNvSpPr/>
          <p:nvPr/>
        </p:nvSpPr>
        <p:spPr>
          <a:xfrm>
            <a:off x="658368" y="3218688"/>
            <a:ext cx="1371600" cy="164592"/>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Saturated Fat</a:t>
            </a:r>
            <a:endParaRPr lang="en-US" sz="1100" dirty="0"/>
          </a:p>
        </p:txBody>
      </p:sp>
      <p:sp>
        <p:nvSpPr>
          <p:cNvPr id="21" name="Text 19"/>
          <p:cNvSpPr/>
          <p:nvPr/>
        </p:nvSpPr>
        <p:spPr>
          <a:xfrm>
            <a:off x="658368" y="3374136"/>
            <a:ext cx="1828800" cy="146304"/>
          </a:xfrm>
          <a:prstGeom prst="rect">
            <a:avLst/>
          </a:prstGeom>
          <a:noFill/>
          <a:ln/>
        </p:spPr>
        <p:txBody>
          <a:bodyPr wrap="square" lIns="0" tIns="0" rIns="0" bIns="0" rtlCol="0" anchor="ctr"/>
          <a:lstStyle/>
          <a:p>
            <a:pPr marL="0" indent="0">
              <a:buNone/>
            </a:pPr>
            <a:r>
              <a:rPr lang="en-US" sz="1000" dirty="0">
                <a:solidFill>
                  <a:srgbClr val="64748B"/>
                </a:solidFill>
                <a:latin typeface="Calibri" pitchFamily="34" charset="0"/>
                <a:ea typeface="Calibri" pitchFamily="34" charset="-122"/>
                <a:cs typeface="Calibri" pitchFamily="34" charset="-120"/>
              </a:rPr>
              <a:t>% of 20g DV</a:t>
            </a:r>
            <a:endParaRPr lang="en-US" sz="1000" dirty="0"/>
          </a:p>
        </p:txBody>
      </p:sp>
      <p:sp>
        <p:nvSpPr>
          <p:cNvPr id="22" name="Shape 20"/>
          <p:cNvSpPr/>
          <p:nvPr/>
        </p:nvSpPr>
        <p:spPr>
          <a:xfrm>
            <a:off x="502920" y="3547872"/>
            <a:ext cx="73152" cy="237744"/>
          </a:xfrm>
          <a:prstGeom prst="rect">
            <a:avLst/>
          </a:prstGeom>
          <a:solidFill>
            <a:srgbClr val="C0392B"/>
          </a:solidFill>
          <a:ln w="12700">
            <a:solidFill>
              <a:srgbClr val="C0392B"/>
            </a:solidFill>
            <a:prstDash val="solid"/>
          </a:ln>
        </p:spPr>
        <p:txBody>
          <a:bodyPr/>
          <a:lstStyle/>
          <a:p>
            <a:endParaRPr lang="en-US"/>
          </a:p>
        </p:txBody>
      </p:sp>
      <p:sp>
        <p:nvSpPr>
          <p:cNvPr id="23" name="Text 21"/>
          <p:cNvSpPr/>
          <p:nvPr/>
        </p:nvSpPr>
        <p:spPr>
          <a:xfrm>
            <a:off x="658368" y="3547872"/>
            <a:ext cx="1371600" cy="164592"/>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Total Sugar</a:t>
            </a:r>
            <a:endParaRPr lang="en-US" sz="1100" dirty="0"/>
          </a:p>
        </p:txBody>
      </p:sp>
      <p:sp>
        <p:nvSpPr>
          <p:cNvPr id="24" name="Text 22"/>
          <p:cNvSpPr/>
          <p:nvPr/>
        </p:nvSpPr>
        <p:spPr>
          <a:xfrm>
            <a:off x="658368" y="3703320"/>
            <a:ext cx="1828800" cy="146304"/>
          </a:xfrm>
          <a:prstGeom prst="rect">
            <a:avLst/>
          </a:prstGeom>
          <a:noFill/>
          <a:ln/>
        </p:spPr>
        <p:txBody>
          <a:bodyPr wrap="square" lIns="0" tIns="0" rIns="0" bIns="0" rtlCol="0" anchor="ctr"/>
          <a:lstStyle/>
          <a:p>
            <a:pPr marL="0" indent="0">
              <a:buNone/>
            </a:pPr>
            <a:r>
              <a:rPr lang="en-US" sz="1000" dirty="0">
                <a:solidFill>
                  <a:srgbClr val="64748B"/>
                </a:solidFill>
                <a:latin typeface="Calibri" pitchFamily="34" charset="0"/>
                <a:ea typeface="Calibri" pitchFamily="34" charset="-122"/>
                <a:cs typeface="Calibri" pitchFamily="34" charset="-120"/>
              </a:rPr>
              <a:t>% of 50g DV</a:t>
            </a:r>
            <a:endParaRPr lang="en-US" sz="1000" dirty="0"/>
          </a:p>
        </p:txBody>
      </p:sp>
      <p:sp>
        <p:nvSpPr>
          <p:cNvPr id="25" name="Text 23"/>
          <p:cNvSpPr/>
          <p:nvPr/>
        </p:nvSpPr>
        <p:spPr>
          <a:xfrm>
            <a:off x="411480" y="3886200"/>
            <a:ext cx="4023360" cy="548640"/>
          </a:xfrm>
          <a:prstGeom prst="rect">
            <a:avLst/>
          </a:prstGeom>
          <a:noFill/>
          <a:ln/>
        </p:spPr>
        <p:txBody>
          <a:bodyPr wrap="square" lIns="0" tIns="0" rIns="0" bIns="0" rtlCol="0" anchor="ctr"/>
          <a:lstStyle/>
          <a:p>
            <a:pPr marL="0" indent="0" algn="ctr">
              <a:buNone/>
            </a:pPr>
            <a:r>
              <a:rPr lang="en-US" sz="1000" i="1" dirty="0">
                <a:solidFill>
                  <a:srgbClr val="64748B"/>
                </a:solidFill>
                <a:latin typeface="Calibri" pitchFamily="34" charset="0"/>
                <a:ea typeface="Calibri" pitchFamily="34" charset="-122"/>
                <a:cs typeface="Calibri" pitchFamily="34" charset="-120"/>
              </a:rPr>
              <a:t>NDS = (Protein%DV + Fiber%DV) − (Sodium%DV + SatFat%DV + Sugar%DV)</a:t>
            </a:r>
            <a:endParaRPr lang="en-US" sz="1000" dirty="0"/>
          </a:p>
          <a:p>
            <a:pPr marL="0" indent="0" algn="ctr">
              <a:buNone/>
            </a:pPr>
            <a:r>
              <a:rPr lang="en-US" sz="1000" i="1" dirty="0">
                <a:solidFill>
                  <a:srgbClr val="64748B"/>
                </a:solidFill>
                <a:latin typeface="Calibri" pitchFamily="34" charset="0"/>
                <a:ea typeface="Calibri" pitchFamily="34" charset="-122"/>
                <a:cs typeface="Calibri" pitchFamily="34" charset="-120"/>
              </a:rPr>
              <a:t>divided by calories per serving, scaled to per 100 kcal</a:t>
            </a:r>
            <a:endParaRPr lang="en-US" sz="1000" dirty="0"/>
          </a:p>
        </p:txBody>
      </p:sp>
      <p:sp>
        <p:nvSpPr>
          <p:cNvPr id="26" name="Shape 24"/>
          <p:cNvSpPr/>
          <p:nvPr/>
        </p:nvSpPr>
        <p:spPr>
          <a:xfrm>
            <a:off x="4846320" y="804672"/>
            <a:ext cx="3931920" cy="1024128"/>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27" name="Text 25"/>
          <p:cNvSpPr/>
          <p:nvPr/>
        </p:nvSpPr>
        <p:spPr>
          <a:xfrm>
            <a:off x="4846320" y="914400"/>
            <a:ext cx="3931920" cy="593994"/>
          </a:xfrm>
          <a:prstGeom prst="rect">
            <a:avLst/>
          </a:prstGeom>
          <a:noFill/>
          <a:ln/>
        </p:spPr>
        <p:txBody>
          <a:bodyPr wrap="square" lIns="0" tIns="0" rIns="0" bIns="0" rtlCol="0" anchor="b"/>
          <a:lstStyle/>
          <a:p>
            <a:pPr marL="0" indent="0" algn="ctr">
              <a:buNone/>
            </a:pPr>
            <a:r>
              <a:rPr lang="en-US" sz="3600" b="1" dirty="0">
                <a:solidFill>
                  <a:srgbClr val="1A7A8A"/>
                </a:solidFill>
                <a:latin typeface="Trebuchet MS" pitchFamily="34" charset="0"/>
                <a:ea typeface="Trebuchet MS" pitchFamily="34" charset="-122"/>
                <a:cs typeface="Trebuchet MS" pitchFamily="34" charset="-120"/>
              </a:rPr>
              <a:t>121,171</a:t>
            </a:r>
            <a:endParaRPr lang="en-US" sz="3600" dirty="0"/>
          </a:p>
        </p:txBody>
      </p:sp>
      <p:sp>
        <p:nvSpPr>
          <p:cNvPr id="28" name="Text 26"/>
          <p:cNvSpPr/>
          <p:nvPr/>
        </p:nvSpPr>
        <p:spPr>
          <a:xfrm>
            <a:off x="4846320" y="1444386"/>
            <a:ext cx="3931920" cy="389169"/>
          </a:xfrm>
          <a:prstGeom prst="rect">
            <a:avLst/>
          </a:prstGeom>
          <a:noFill/>
          <a:ln/>
        </p:spPr>
        <p:txBody>
          <a:bodyPr wrap="square" lIns="0" tIns="0" rIns="0" bIns="0" rtlCol="0" anchor="t"/>
          <a:lstStyle/>
          <a:p>
            <a:pPr marL="0" indent="0" algn="ctr">
              <a:buNone/>
            </a:pPr>
            <a:r>
              <a:rPr lang="en-US" sz="1100" dirty="0">
                <a:solidFill>
                  <a:srgbClr val="64748B"/>
                </a:solidFill>
                <a:latin typeface="Calibri" pitchFamily="34" charset="0"/>
                <a:ea typeface="Calibri" pitchFamily="34" charset="-122"/>
                <a:cs typeface="Calibri" pitchFamily="34" charset="-120"/>
              </a:rPr>
              <a:t>products scored (ingredient cats excluded)</a:t>
            </a:r>
            <a:endParaRPr lang="en-US" sz="1100" dirty="0"/>
          </a:p>
        </p:txBody>
      </p:sp>
      <p:sp>
        <p:nvSpPr>
          <p:cNvPr id="29" name="Shape 27"/>
          <p:cNvSpPr/>
          <p:nvPr/>
        </p:nvSpPr>
        <p:spPr>
          <a:xfrm>
            <a:off x="4846320" y="1938528"/>
            <a:ext cx="3931920" cy="1024128"/>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30" name="Text 28"/>
          <p:cNvSpPr/>
          <p:nvPr/>
        </p:nvSpPr>
        <p:spPr>
          <a:xfrm>
            <a:off x="4846320" y="2048256"/>
            <a:ext cx="3931920" cy="593994"/>
          </a:xfrm>
          <a:prstGeom prst="rect">
            <a:avLst/>
          </a:prstGeom>
          <a:noFill/>
          <a:ln/>
        </p:spPr>
        <p:txBody>
          <a:bodyPr wrap="square" lIns="0" tIns="0" rIns="0" bIns="0" rtlCol="0" anchor="b"/>
          <a:lstStyle/>
          <a:p>
            <a:pPr marL="0" indent="0" algn="ctr">
              <a:buNone/>
            </a:pPr>
            <a:r>
              <a:rPr lang="en-US" sz="3600" b="1" dirty="0">
                <a:solidFill>
                  <a:srgbClr val="C0392B"/>
                </a:solidFill>
                <a:latin typeface="Trebuchet MS" pitchFamily="34" charset="0"/>
                <a:ea typeface="Trebuchet MS" pitchFamily="34" charset="-122"/>
                <a:cs typeface="Trebuchet MS" pitchFamily="34" charset="-120"/>
              </a:rPr>
              <a:t>79.5%</a:t>
            </a:r>
            <a:endParaRPr lang="en-US" sz="3600" dirty="0"/>
          </a:p>
        </p:txBody>
      </p:sp>
      <p:sp>
        <p:nvSpPr>
          <p:cNvPr id="31" name="Text 29"/>
          <p:cNvSpPr/>
          <p:nvPr/>
        </p:nvSpPr>
        <p:spPr>
          <a:xfrm>
            <a:off x="4846320" y="2578242"/>
            <a:ext cx="3931920" cy="389169"/>
          </a:xfrm>
          <a:prstGeom prst="rect">
            <a:avLst/>
          </a:prstGeom>
          <a:noFill/>
          <a:ln/>
        </p:spPr>
        <p:txBody>
          <a:bodyPr wrap="square" lIns="0" tIns="0" rIns="0" bIns="0" rtlCol="0" anchor="t"/>
          <a:lstStyle/>
          <a:p>
            <a:pPr marL="0" indent="0" algn="ctr">
              <a:buNone/>
            </a:pPr>
            <a:r>
              <a:rPr lang="en-US" sz="1100" dirty="0">
                <a:solidFill>
                  <a:srgbClr val="64748B"/>
                </a:solidFill>
                <a:latin typeface="Calibri" pitchFamily="34" charset="0"/>
                <a:ea typeface="Calibri" pitchFamily="34" charset="-122"/>
                <a:cs typeface="Calibri" pitchFamily="34" charset="-120"/>
              </a:rPr>
              <a:t>of products score NEGATIVE</a:t>
            </a:r>
            <a:endParaRPr lang="en-US" sz="1100" dirty="0"/>
          </a:p>
        </p:txBody>
      </p:sp>
      <p:sp>
        <p:nvSpPr>
          <p:cNvPr id="32" name="Shape 30"/>
          <p:cNvSpPr/>
          <p:nvPr/>
        </p:nvSpPr>
        <p:spPr>
          <a:xfrm>
            <a:off x="4846320" y="3072384"/>
            <a:ext cx="3931920" cy="1024128"/>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33" name="Text 31"/>
          <p:cNvSpPr/>
          <p:nvPr/>
        </p:nvSpPr>
        <p:spPr>
          <a:xfrm>
            <a:off x="4846320" y="3182112"/>
            <a:ext cx="3931920" cy="593994"/>
          </a:xfrm>
          <a:prstGeom prst="rect">
            <a:avLst/>
          </a:prstGeom>
          <a:noFill/>
          <a:ln/>
        </p:spPr>
        <p:txBody>
          <a:bodyPr wrap="square" lIns="0" tIns="0" rIns="0" bIns="0" rtlCol="0" anchor="b"/>
          <a:lstStyle/>
          <a:p>
            <a:pPr marL="0" indent="0" algn="ctr">
              <a:buNone/>
            </a:pPr>
            <a:r>
              <a:rPr lang="en-US" sz="3600" b="1" dirty="0">
                <a:solidFill>
                  <a:srgbClr val="E67E22"/>
                </a:solidFill>
                <a:latin typeface="Trebuchet MS" pitchFamily="34" charset="0"/>
                <a:ea typeface="Trebuchet MS" pitchFamily="34" charset="-122"/>
                <a:cs typeface="Trebuchet MS" pitchFamily="34" charset="-120"/>
              </a:rPr>
              <a:t>-14.9</a:t>
            </a:r>
            <a:endParaRPr lang="en-US" sz="3600" dirty="0"/>
          </a:p>
        </p:txBody>
      </p:sp>
      <p:sp>
        <p:nvSpPr>
          <p:cNvPr id="34" name="Text 32"/>
          <p:cNvSpPr/>
          <p:nvPr/>
        </p:nvSpPr>
        <p:spPr>
          <a:xfrm>
            <a:off x="4846320" y="3712098"/>
            <a:ext cx="3931920" cy="389169"/>
          </a:xfrm>
          <a:prstGeom prst="rect">
            <a:avLst/>
          </a:prstGeom>
          <a:noFill/>
          <a:ln/>
        </p:spPr>
        <p:txBody>
          <a:bodyPr wrap="square" lIns="0" tIns="0" rIns="0" bIns="0" rtlCol="0" anchor="t"/>
          <a:lstStyle/>
          <a:p>
            <a:pPr marL="0" indent="0" algn="ctr">
              <a:buNone/>
            </a:pPr>
            <a:r>
              <a:rPr lang="en-US" sz="1100" dirty="0">
                <a:solidFill>
                  <a:srgbClr val="64748B"/>
                </a:solidFill>
                <a:latin typeface="Calibri" pitchFamily="34" charset="0"/>
                <a:ea typeface="Calibri" pitchFamily="34" charset="-122"/>
                <a:cs typeface="Calibri" pitchFamily="34" charset="-120"/>
              </a:rPr>
              <a:t>median NDS per 100 kcal</a:t>
            </a:r>
            <a:endParaRPr lang="en-US" sz="1100" dirty="0"/>
          </a:p>
        </p:txBody>
      </p:sp>
      <p:sp>
        <p:nvSpPr>
          <p:cNvPr id="35" name="Text 33"/>
          <p:cNvSpPr/>
          <p:nvPr/>
        </p:nvSpPr>
        <p:spPr>
          <a:xfrm>
            <a:off x="4846320" y="4187952"/>
            <a:ext cx="3931920" cy="274320"/>
          </a:xfrm>
          <a:prstGeom prst="rect">
            <a:avLst/>
          </a:prstGeom>
          <a:noFill/>
          <a:ln/>
        </p:spPr>
        <p:txBody>
          <a:bodyPr wrap="square" lIns="0" tIns="0" rIns="0" bIns="0" rtlCol="0" anchor="ctr"/>
          <a:lstStyle/>
          <a:p>
            <a:pPr marL="0" indent="0" algn="ctr">
              <a:buNone/>
            </a:pPr>
            <a:r>
              <a:rPr lang="en-US" sz="1000" i="1" dirty="0">
                <a:solidFill>
                  <a:srgbClr val="64748B"/>
                </a:solidFill>
                <a:latin typeface="Calibri" pitchFamily="34" charset="0"/>
                <a:ea typeface="Calibri" pitchFamily="34" charset="-122"/>
                <a:cs typeface="Calibri" pitchFamily="34" charset="-120"/>
              </a:rPr>
              <a:t>Positive = delivers more beneficial nutrients than limiting ones per 100 kcal.</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AFB"/>
        </a:solidFill>
        <a:effectLst/>
      </p:bgPr>
    </p:bg>
    <p:spTree>
      <p:nvGrpSpPr>
        <p:cNvPr id="1" name=""/>
        <p:cNvGrpSpPr/>
        <p:nvPr/>
      </p:nvGrpSpPr>
      <p:grpSpPr>
        <a:xfrm>
          <a:off x="0" y="0"/>
          <a:ext cx="0" cy="0"/>
          <a:chOff x="0" y="0"/>
          <a:chExt cx="0" cy="0"/>
        </a:xfrm>
      </p:grpSpPr>
      <p:sp>
        <p:nvSpPr>
          <p:cNvPr id="2" name="Text 0"/>
          <p:cNvSpPr/>
          <p:nvPr/>
        </p:nvSpPr>
        <p:spPr>
          <a:xfrm>
            <a:off x="502920" y="201168"/>
            <a:ext cx="8229600" cy="475488"/>
          </a:xfrm>
          <a:prstGeom prst="rect">
            <a:avLst/>
          </a:prstGeom>
          <a:noFill/>
          <a:ln/>
        </p:spPr>
        <p:txBody>
          <a:bodyPr wrap="square" lIns="0" tIns="0" rIns="0" bIns="0" rtlCol="0" anchor="ctr"/>
          <a:lstStyle/>
          <a:p>
            <a:pPr marL="0" indent="0" algn="l">
              <a:buNone/>
            </a:pPr>
            <a:r>
              <a:rPr lang="en-US" sz="2600" b="1" dirty="0">
                <a:solidFill>
                  <a:srgbClr val="1A2E4A"/>
                </a:solidFill>
                <a:latin typeface="Trebuchet MS" pitchFamily="34" charset="0"/>
                <a:ea typeface="Trebuchet MS" pitchFamily="34" charset="-122"/>
                <a:cs typeface="Trebuchet MS" pitchFamily="34" charset="-120"/>
              </a:rPr>
              <a:t>NDS Rankings: What Scores Well, What Scores Poorly</a:t>
            </a:r>
            <a:endParaRPr lang="en-US" sz="2600" dirty="0"/>
          </a:p>
        </p:txBody>
      </p:sp>
      <p:sp>
        <p:nvSpPr>
          <p:cNvPr id="4" name="Text 2"/>
          <p:cNvSpPr/>
          <p:nvPr/>
        </p:nvSpPr>
        <p:spPr>
          <a:xfrm>
            <a:off x="274320" y="4828032"/>
            <a:ext cx="8595360" cy="201168"/>
          </a:xfrm>
          <a:prstGeom prst="rect">
            <a:avLst/>
          </a:prstGeom>
          <a:noFill/>
          <a:ln/>
        </p:spPr>
        <p:txBody>
          <a:bodyPr wrap="square" lIns="0" tIns="0" rIns="0" bIns="0" rtlCol="0" anchor="ctr"/>
          <a:lstStyle/>
          <a:p>
            <a:pPr marL="0" indent="0" algn="l">
              <a:buNone/>
            </a:pPr>
            <a:r>
              <a:rPr lang="en-US" sz="800" dirty="0">
                <a:solidFill>
                  <a:srgbClr val="64748B"/>
                </a:solidFill>
                <a:latin typeface="Calibri" pitchFamily="34" charset="0"/>
                <a:ea typeface="Calibri" pitchFamily="34" charset="-122"/>
                <a:cs typeface="Calibri" pitchFamily="34" charset="-120"/>
              </a:rPr>
              <a:t>Jean Batista  |  DS 580  |  USDA Branded Food Analysis – Project 2</a:t>
            </a:r>
            <a:endParaRPr lang="en-US" sz="800" dirty="0"/>
          </a:p>
        </p:txBody>
      </p:sp>
      <p:graphicFrame>
        <p:nvGraphicFramePr>
          <p:cNvPr id="5" name="Chart 0"/>
          <p:cNvGraphicFramePr/>
          <p:nvPr/>
        </p:nvGraphicFramePr>
        <p:xfrm>
          <a:off x="4663440" y="749808"/>
          <a:ext cx="4251960" cy="37947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1"/>
          <p:cNvGraphicFramePr/>
          <p:nvPr/>
        </p:nvGraphicFramePr>
        <p:xfrm>
          <a:off x="320040" y="749808"/>
          <a:ext cx="4160520" cy="379476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AFB"/>
        </a:solidFill>
        <a:effectLst/>
      </p:bgPr>
    </p:bg>
    <p:spTree>
      <p:nvGrpSpPr>
        <p:cNvPr id="1" name=""/>
        <p:cNvGrpSpPr/>
        <p:nvPr/>
      </p:nvGrpSpPr>
      <p:grpSpPr>
        <a:xfrm>
          <a:off x="0" y="0"/>
          <a:ext cx="0" cy="0"/>
          <a:chOff x="0" y="0"/>
          <a:chExt cx="0" cy="0"/>
        </a:xfrm>
      </p:grpSpPr>
      <p:sp>
        <p:nvSpPr>
          <p:cNvPr id="2" name="Text 0"/>
          <p:cNvSpPr/>
          <p:nvPr/>
        </p:nvSpPr>
        <p:spPr>
          <a:xfrm>
            <a:off x="502920" y="201168"/>
            <a:ext cx="8229600" cy="475488"/>
          </a:xfrm>
          <a:prstGeom prst="rect">
            <a:avLst/>
          </a:prstGeom>
          <a:noFill/>
          <a:ln/>
        </p:spPr>
        <p:txBody>
          <a:bodyPr wrap="square" lIns="0" tIns="0" rIns="0" bIns="0" rtlCol="0" anchor="ctr"/>
          <a:lstStyle/>
          <a:p>
            <a:pPr marL="0" indent="0" algn="l">
              <a:buNone/>
            </a:pPr>
            <a:r>
              <a:rPr lang="en-US" sz="2600" b="1" dirty="0">
                <a:solidFill>
                  <a:srgbClr val="1A2E4A"/>
                </a:solidFill>
                <a:latin typeface="Trebuchet MS" pitchFamily="34" charset="0"/>
                <a:ea typeface="Trebuchet MS" pitchFamily="34" charset="-122"/>
                <a:cs typeface="Trebuchet MS" pitchFamily="34" charset="-120"/>
              </a:rPr>
              <a:t>Why Categories Score the Way They Do</a:t>
            </a:r>
            <a:endParaRPr lang="en-US" sz="2600" dirty="0"/>
          </a:p>
        </p:txBody>
      </p:sp>
      <p:sp>
        <p:nvSpPr>
          <p:cNvPr id="4" name="Text 2"/>
          <p:cNvSpPr/>
          <p:nvPr/>
        </p:nvSpPr>
        <p:spPr>
          <a:xfrm>
            <a:off x="274320" y="4828032"/>
            <a:ext cx="8595360" cy="201168"/>
          </a:xfrm>
          <a:prstGeom prst="rect">
            <a:avLst/>
          </a:prstGeom>
          <a:noFill/>
          <a:ln/>
        </p:spPr>
        <p:txBody>
          <a:bodyPr wrap="square" lIns="0" tIns="0" rIns="0" bIns="0" rtlCol="0" anchor="ctr"/>
          <a:lstStyle/>
          <a:p>
            <a:pPr marL="0" indent="0" algn="l">
              <a:buNone/>
            </a:pPr>
            <a:r>
              <a:rPr lang="en-US" sz="800" dirty="0">
                <a:solidFill>
                  <a:srgbClr val="64748B"/>
                </a:solidFill>
                <a:latin typeface="Calibri" pitchFamily="34" charset="0"/>
                <a:ea typeface="Calibri" pitchFamily="34" charset="-122"/>
                <a:cs typeface="Calibri" pitchFamily="34" charset="-120"/>
              </a:rPr>
              <a:t>Jean Batista  |  DS 580  |  USDA Branded Food Analysis – Project 2</a:t>
            </a:r>
            <a:endParaRPr lang="en-US" sz="800" dirty="0"/>
          </a:p>
        </p:txBody>
      </p:sp>
      <p:pic>
        <p:nvPicPr>
          <p:cNvPr id="5" name="Image 0" descr="/home/claude/figures/fig6_nds_components.png"/>
          <p:cNvPicPr>
            <a:picLocks noChangeAspect="1"/>
          </p:cNvPicPr>
          <p:nvPr/>
        </p:nvPicPr>
        <p:blipFill>
          <a:blip r:embed="rId3"/>
          <a:stretch>
            <a:fillRect/>
          </a:stretch>
        </p:blipFill>
        <p:spPr>
          <a:xfrm>
            <a:off x="274320" y="777240"/>
            <a:ext cx="8686800" cy="3337560"/>
          </a:xfrm>
          <a:prstGeom prst="rect">
            <a:avLst/>
          </a:prstGeom>
        </p:spPr>
      </p:pic>
      <p:sp>
        <p:nvSpPr>
          <p:cNvPr id="6" name="Text 3"/>
          <p:cNvSpPr/>
          <p:nvPr/>
        </p:nvSpPr>
        <p:spPr>
          <a:xfrm>
            <a:off x="347472" y="4206240"/>
            <a:ext cx="8458200" cy="640080"/>
          </a:xfrm>
          <a:prstGeom prst="rect">
            <a:avLst/>
          </a:prstGeom>
          <a:noFill/>
          <a:ln/>
        </p:spPr>
        <p:txBody>
          <a:bodyPr wrap="square" lIns="0" tIns="0" rIns="0" bIns="0" rtlCol="0" anchor="ctr"/>
          <a:lstStyle/>
          <a:p>
            <a:pPr marL="0" indent="0" algn="l">
              <a:buNone/>
            </a:pPr>
            <a:r>
              <a:rPr lang="en-US" sz="1100" dirty="0">
                <a:solidFill>
                  <a:srgbClr val="64748B"/>
                </a:solidFill>
                <a:latin typeface="Calibri" pitchFamily="34" charset="0"/>
                <a:ea typeface="Calibri" pitchFamily="34" charset="-122"/>
                <a:cs typeface="Calibri" pitchFamily="34" charset="-120"/>
              </a:rPr>
              <a:t>The NDS total score alone does not tell you why a category ranks where it does. Canned tuna earns its score from protein with almost no limiting penalty. Soda earns its negative score entirely from sugar with zero beneficial nutrients. Chips score near zero because sodium and fat penalties cancel out their modest protein.</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AFB"/>
        </a:solidFill>
        <a:effectLst/>
      </p:bgPr>
    </p:bg>
    <p:spTree>
      <p:nvGrpSpPr>
        <p:cNvPr id="1" name=""/>
        <p:cNvGrpSpPr/>
        <p:nvPr/>
      </p:nvGrpSpPr>
      <p:grpSpPr>
        <a:xfrm>
          <a:off x="0" y="0"/>
          <a:ext cx="0" cy="0"/>
          <a:chOff x="0" y="0"/>
          <a:chExt cx="0" cy="0"/>
        </a:xfrm>
      </p:grpSpPr>
      <p:sp>
        <p:nvSpPr>
          <p:cNvPr id="2" name="Text 0"/>
          <p:cNvSpPr/>
          <p:nvPr/>
        </p:nvSpPr>
        <p:spPr>
          <a:xfrm>
            <a:off x="502920" y="201168"/>
            <a:ext cx="8229600" cy="475488"/>
          </a:xfrm>
          <a:prstGeom prst="rect">
            <a:avLst/>
          </a:prstGeom>
          <a:noFill/>
          <a:ln/>
        </p:spPr>
        <p:txBody>
          <a:bodyPr wrap="square" lIns="0" tIns="0" rIns="0" bIns="0" rtlCol="0" anchor="ctr"/>
          <a:lstStyle/>
          <a:p>
            <a:pPr marL="0" indent="0" algn="l">
              <a:buNone/>
            </a:pPr>
            <a:r>
              <a:rPr lang="en-US" sz="2600" b="1" dirty="0">
                <a:solidFill>
                  <a:srgbClr val="1A2E4A"/>
                </a:solidFill>
                <a:latin typeface="Trebuchet MS" pitchFamily="34" charset="0"/>
                <a:ea typeface="Trebuchet MS" pitchFamily="34" charset="-122"/>
                <a:cs typeface="Trebuchet MS" pitchFamily="34" charset="-120"/>
              </a:rPr>
              <a:t>K-Means Clustering: Five Nutrient Archetypes</a:t>
            </a:r>
            <a:endParaRPr lang="en-US" sz="2600" dirty="0"/>
          </a:p>
        </p:txBody>
      </p:sp>
      <p:sp>
        <p:nvSpPr>
          <p:cNvPr id="4" name="Text 2"/>
          <p:cNvSpPr/>
          <p:nvPr/>
        </p:nvSpPr>
        <p:spPr>
          <a:xfrm>
            <a:off x="274320" y="4828032"/>
            <a:ext cx="8595360" cy="201168"/>
          </a:xfrm>
          <a:prstGeom prst="rect">
            <a:avLst/>
          </a:prstGeom>
          <a:noFill/>
          <a:ln/>
        </p:spPr>
        <p:txBody>
          <a:bodyPr wrap="square" lIns="0" tIns="0" rIns="0" bIns="0" rtlCol="0" anchor="ctr"/>
          <a:lstStyle/>
          <a:p>
            <a:pPr marL="0" indent="0" algn="l">
              <a:buNone/>
            </a:pPr>
            <a:r>
              <a:rPr lang="en-US" sz="800" dirty="0">
                <a:solidFill>
                  <a:srgbClr val="64748B"/>
                </a:solidFill>
                <a:latin typeface="Calibri" pitchFamily="34" charset="0"/>
                <a:ea typeface="Calibri" pitchFamily="34" charset="-122"/>
                <a:cs typeface="Calibri" pitchFamily="34" charset="-120"/>
              </a:rPr>
              <a:t>Jean Batista  |  DS 580  |  USDA Branded Food Analysis – Project 2</a:t>
            </a:r>
            <a:endParaRPr lang="en-US" sz="800" dirty="0"/>
          </a:p>
        </p:txBody>
      </p:sp>
      <p:sp>
        <p:nvSpPr>
          <p:cNvPr id="5" name="Shape 3"/>
          <p:cNvSpPr/>
          <p:nvPr/>
        </p:nvSpPr>
        <p:spPr>
          <a:xfrm>
            <a:off x="292608" y="804672"/>
            <a:ext cx="1600200" cy="402336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6" name="Shape 4"/>
          <p:cNvSpPr/>
          <p:nvPr/>
        </p:nvSpPr>
        <p:spPr>
          <a:xfrm>
            <a:off x="292608" y="804672"/>
            <a:ext cx="1600200" cy="274320"/>
          </a:xfrm>
          <a:prstGeom prst="rect">
            <a:avLst/>
          </a:prstGeom>
          <a:solidFill>
            <a:srgbClr val="7B5EA7"/>
          </a:solidFill>
          <a:ln w="12700">
            <a:solidFill>
              <a:srgbClr val="7B5EA7"/>
            </a:solidFill>
            <a:prstDash val="solid"/>
          </a:ln>
        </p:spPr>
        <p:txBody>
          <a:bodyPr/>
          <a:lstStyle/>
          <a:p>
            <a:endParaRPr lang="en-US"/>
          </a:p>
        </p:txBody>
      </p:sp>
      <p:sp>
        <p:nvSpPr>
          <p:cNvPr id="7" name="Text 5"/>
          <p:cNvSpPr/>
          <p:nvPr/>
        </p:nvSpPr>
        <p:spPr>
          <a:xfrm>
            <a:off x="338328" y="1106424"/>
            <a:ext cx="1508760" cy="512064"/>
          </a:xfrm>
          <a:prstGeom prst="rect">
            <a:avLst/>
          </a:prstGeom>
          <a:noFill/>
          <a:ln/>
        </p:spPr>
        <p:txBody>
          <a:bodyPr wrap="square" lIns="0" tIns="0" rIns="0" bIns="0" rtlCol="0" anchor="ctr"/>
          <a:lstStyle/>
          <a:p>
            <a:pPr marL="0" indent="0" algn="ctr">
              <a:buNone/>
            </a:pPr>
            <a:r>
              <a:rPr lang="en-US" sz="1100" b="1" dirty="0">
                <a:solidFill>
                  <a:srgbClr val="7B5EA7"/>
                </a:solidFill>
                <a:latin typeface="Trebuchet MS" pitchFamily="34" charset="0"/>
                <a:ea typeface="Trebuchet MS" pitchFamily="34" charset="-122"/>
                <a:cs typeface="Trebuchet MS" pitchFamily="34" charset="-120"/>
              </a:rPr>
              <a:t>Calorie-Dense</a:t>
            </a:r>
            <a:endParaRPr lang="en-US" sz="1100" dirty="0"/>
          </a:p>
          <a:p>
            <a:pPr marL="0" indent="0" algn="ctr">
              <a:buNone/>
            </a:pPr>
            <a:r>
              <a:rPr lang="en-US" sz="1100" b="1" dirty="0">
                <a:solidFill>
                  <a:srgbClr val="7B5EA7"/>
                </a:solidFill>
                <a:latin typeface="Trebuchet MS" pitchFamily="34" charset="0"/>
                <a:ea typeface="Trebuchet MS" pitchFamily="34" charset="-122"/>
                <a:cs typeface="Trebuchet MS" pitchFamily="34" charset="-120"/>
              </a:rPr>
              <a:t>Nuts &amp; Bars</a:t>
            </a:r>
            <a:endParaRPr lang="en-US" sz="1100" dirty="0"/>
          </a:p>
        </p:txBody>
      </p:sp>
      <p:sp>
        <p:nvSpPr>
          <p:cNvPr id="8" name="Text 6"/>
          <p:cNvSpPr/>
          <p:nvPr/>
        </p:nvSpPr>
        <p:spPr>
          <a:xfrm>
            <a:off x="338328" y="1609344"/>
            <a:ext cx="1508760" cy="201168"/>
          </a:xfrm>
          <a:prstGeom prst="rect">
            <a:avLst/>
          </a:prstGeom>
          <a:noFill/>
          <a:ln/>
        </p:spPr>
        <p:txBody>
          <a:bodyPr wrap="square" lIns="0" tIns="0" rIns="0" bIns="0" rtlCol="0" anchor="ctr"/>
          <a:lstStyle/>
          <a:p>
            <a:pPr marL="0" indent="0" algn="ctr">
              <a:buNone/>
            </a:pPr>
            <a:r>
              <a:rPr lang="en-US" sz="900" dirty="0">
                <a:solidFill>
                  <a:srgbClr val="64748B"/>
                </a:solidFill>
                <a:latin typeface="Calibri" pitchFamily="34" charset="0"/>
                <a:ea typeface="Calibri" pitchFamily="34" charset="-122"/>
                <a:cs typeface="Calibri" pitchFamily="34" charset="-120"/>
              </a:rPr>
              <a:t>n = 3,484</a:t>
            </a:r>
            <a:endParaRPr lang="en-US" sz="900" dirty="0"/>
          </a:p>
        </p:txBody>
      </p:sp>
      <p:sp>
        <p:nvSpPr>
          <p:cNvPr id="9" name="Shape 7"/>
          <p:cNvSpPr/>
          <p:nvPr/>
        </p:nvSpPr>
        <p:spPr>
          <a:xfrm>
            <a:off x="384048" y="1883664"/>
            <a:ext cx="1417320" cy="420624"/>
          </a:xfrm>
          <a:prstGeom prst="rect">
            <a:avLst/>
          </a:prstGeom>
          <a:solidFill>
            <a:srgbClr val="F4F7F9"/>
          </a:solidFill>
          <a:ln w="6350">
            <a:solidFill>
              <a:srgbClr val="E2E8F0"/>
            </a:solidFill>
            <a:prstDash val="solid"/>
          </a:ln>
        </p:spPr>
        <p:txBody>
          <a:bodyPr/>
          <a:lstStyle/>
          <a:p>
            <a:endParaRPr lang="en-US"/>
          </a:p>
        </p:txBody>
      </p:sp>
      <p:sp>
        <p:nvSpPr>
          <p:cNvPr id="10" name="Text 8"/>
          <p:cNvSpPr/>
          <p:nvPr/>
        </p:nvSpPr>
        <p:spPr>
          <a:xfrm>
            <a:off x="411480" y="1920240"/>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Calories</a:t>
            </a:r>
            <a:endParaRPr lang="en-US" sz="850" dirty="0"/>
          </a:p>
        </p:txBody>
      </p:sp>
      <p:sp>
        <p:nvSpPr>
          <p:cNvPr id="11" name="Text 9"/>
          <p:cNvSpPr/>
          <p:nvPr/>
        </p:nvSpPr>
        <p:spPr>
          <a:xfrm>
            <a:off x="411480" y="2084832"/>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536</a:t>
            </a:r>
            <a:endParaRPr lang="en-US" sz="1100" dirty="0"/>
          </a:p>
        </p:txBody>
      </p:sp>
      <p:sp>
        <p:nvSpPr>
          <p:cNvPr id="12" name="Shape 10"/>
          <p:cNvSpPr/>
          <p:nvPr/>
        </p:nvSpPr>
        <p:spPr>
          <a:xfrm>
            <a:off x="384048" y="2359152"/>
            <a:ext cx="1417320" cy="420624"/>
          </a:xfrm>
          <a:prstGeom prst="rect">
            <a:avLst/>
          </a:prstGeom>
          <a:solidFill>
            <a:srgbClr val="FFFFFF"/>
          </a:solidFill>
          <a:ln w="6350">
            <a:solidFill>
              <a:srgbClr val="E2E8F0"/>
            </a:solidFill>
            <a:prstDash val="solid"/>
          </a:ln>
        </p:spPr>
        <p:txBody>
          <a:bodyPr/>
          <a:lstStyle/>
          <a:p>
            <a:endParaRPr lang="en-US"/>
          </a:p>
        </p:txBody>
      </p:sp>
      <p:sp>
        <p:nvSpPr>
          <p:cNvPr id="13" name="Text 11"/>
          <p:cNvSpPr/>
          <p:nvPr/>
        </p:nvSpPr>
        <p:spPr>
          <a:xfrm>
            <a:off x="411480" y="2395728"/>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Protein</a:t>
            </a:r>
            <a:endParaRPr lang="en-US" sz="850" dirty="0"/>
          </a:p>
        </p:txBody>
      </p:sp>
      <p:sp>
        <p:nvSpPr>
          <p:cNvPr id="14" name="Text 12"/>
          <p:cNvSpPr/>
          <p:nvPr/>
        </p:nvSpPr>
        <p:spPr>
          <a:xfrm>
            <a:off x="411480" y="2560320"/>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17.9g</a:t>
            </a:r>
            <a:endParaRPr lang="en-US" sz="1100" dirty="0"/>
          </a:p>
        </p:txBody>
      </p:sp>
      <p:sp>
        <p:nvSpPr>
          <p:cNvPr id="15" name="Shape 13"/>
          <p:cNvSpPr/>
          <p:nvPr/>
        </p:nvSpPr>
        <p:spPr>
          <a:xfrm>
            <a:off x="384048" y="2834640"/>
            <a:ext cx="1417320" cy="420624"/>
          </a:xfrm>
          <a:prstGeom prst="rect">
            <a:avLst/>
          </a:prstGeom>
          <a:solidFill>
            <a:srgbClr val="F4F7F9"/>
          </a:solidFill>
          <a:ln w="6350">
            <a:solidFill>
              <a:srgbClr val="E2E8F0"/>
            </a:solidFill>
            <a:prstDash val="solid"/>
          </a:ln>
        </p:spPr>
        <p:txBody>
          <a:bodyPr/>
          <a:lstStyle/>
          <a:p>
            <a:endParaRPr lang="en-US"/>
          </a:p>
        </p:txBody>
      </p:sp>
      <p:sp>
        <p:nvSpPr>
          <p:cNvPr id="16" name="Text 14"/>
          <p:cNvSpPr/>
          <p:nvPr/>
        </p:nvSpPr>
        <p:spPr>
          <a:xfrm>
            <a:off x="411480" y="2871216"/>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Carbs</a:t>
            </a:r>
            <a:endParaRPr lang="en-US" sz="850" dirty="0"/>
          </a:p>
        </p:txBody>
      </p:sp>
      <p:sp>
        <p:nvSpPr>
          <p:cNvPr id="17" name="Text 15"/>
          <p:cNvSpPr/>
          <p:nvPr/>
        </p:nvSpPr>
        <p:spPr>
          <a:xfrm>
            <a:off x="411480" y="3035808"/>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36.7g</a:t>
            </a:r>
            <a:endParaRPr lang="en-US" sz="1100" dirty="0"/>
          </a:p>
        </p:txBody>
      </p:sp>
      <p:sp>
        <p:nvSpPr>
          <p:cNvPr id="18" name="Shape 16"/>
          <p:cNvSpPr/>
          <p:nvPr/>
        </p:nvSpPr>
        <p:spPr>
          <a:xfrm>
            <a:off x="384048" y="3310128"/>
            <a:ext cx="1417320" cy="420624"/>
          </a:xfrm>
          <a:prstGeom prst="rect">
            <a:avLst/>
          </a:prstGeom>
          <a:solidFill>
            <a:srgbClr val="FFFFFF"/>
          </a:solidFill>
          <a:ln w="6350">
            <a:solidFill>
              <a:srgbClr val="E2E8F0"/>
            </a:solidFill>
            <a:prstDash val="solid"/>
          </a:ln>
        </p:spPr>
        <p:txBody>
          <a:bodyPr/>
          <a:lstStyle/>
          <a:p>
            <a:endParaRPr lang="en-US"/>
          </a:p>
        </p:txBody>
      </p:sp>
      <p:sp>
        <p:nvSpPr>
          <p:cNvPr id="19" name="Text 17"/>
          <p:cNvSpPr/>
          <p:nvPr/>
        </p:nvSpPr>
        <p:spPr>
          <a:xfrm>
            <a:off x="411480" y="3346704"/>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Fat</a:t>
            </a:r>
            <a:endParaRPr lang="en-US" sz="850" dirty="0"/>
          </a:p>
        </p:txBody>
      </p:sp>
      <p:sp>
        <p:nvSpPr>
          <p:cNvPr id="20" name="Text 18"/>
          <p:cNvSpPr/>
          <p:nvPr/>
        </p:nvSpPr>
        <p:spPr>
          <a:xfrm>
            <a:off x="411480" y="3511296"/>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37.5g</a:t>
            </a:r>
            <a:endParaRPr lang="en-US" sz="1100" dirty="0"/>
          </a:p>
        </p:txBody>
      </p:sp>
      <p:sp>
        <p:nvSpPr>
          <p:cNvPr id="21" name="Shape 19"/>
          <p:cNvSpPr/>
          <p:nvPr/>
        </p:nvSpPr>
        <p:spPr>
          <a:xfrm>
            <a:off x="384048" y="3785616"/>
            <a:ext cx="1417320" cy="420624"/>
          </a:xfrm>
          <a:prstGeom prst="rect">
            <a:avLst/>
          </a:prstGeom>
          <a:solidFill>
            <a:srgbClr val="F4F7F9"/>
          </a:solidFill>
          <a:ln w="6350">
            <a:solidFill>
              <a:srgbClr val="E2E8F0"/>
            </a:solidFill>
            <a:prstDash val="solid"/>
          </a:ln>
        </p:spPr>
        <p:txBody>
          <a:bodyPr/>
          <a:lstStyle/>
          <a:p>
            <a:endParaRPr lang="en-US"/>
          </a:p>
        </p:txBody>
      </p:sp>
      <p:sp>
        <p:nvSpPr>
          <p:cNvPr id="22" name="Text 20"/>
          <p:cNvSpPr/>
          <p:nvPr/>
        </p:nvSpPr>
        <p:spPr>
          <a:xfrm>
            <a:off x="411480" y="3822192"/>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Sodium</a:t>
            </a:r>
            <a:endParaRPr lang="en-US" sz="850" dirty="0"/>
          </a:p>
        </p:txBody>
      </p:sp>
      <p:sp>
        <p:nvSpPr>
          <p:cNvPr id="23" name="Text 21"/>
          <p:cNvSpPr/>
          <p:nvPr/>
        </p:nvSpPr>
        <p:spPr>
          <a:xfrm>
            <a:off x="411480" y="3986784"/>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250mg</a:t>
            </a:r>
            <a:endParaRPr lang="en-US" sz="1100" dirty="0"/>
          </a:p>
        </p:txBody>
      </p:sp>
      <p:sp>
        <p:nvSpPr>
          <p:cNvPr id="24" name="Shape 22"/>
          <p:cNvSpPr/>
          <p:nvPr/>
        </p:nvSpPr>
        <p:spPr>
          <a:xfrm>
            <a:off x="384048" y="4261104"/>
            <a:ext cx="1417320" cy="420624"/>
          </a:xfrm>
          <a:prstGeom prst="rect">
            <a:avLst/>
          </a:prstGeom>
          <a:solidFill>
            <a:srgbClr val="FFFFFF"/>
          </a:solidFill>
          <a:ln w="6350">
            <a:solidFill>
              <a:srgbClr val="E2E8F0"/>
            </a:solidFill>
            <a:prstDash val="solid"/>
          </a:ln>
        </p:spPr>
        <p:txBody>
          <a:bodyPr/>
          <a:lstStyle/>
          <a:p>
            <a:endParaRPr lang="en-US"/>
          </a:p>
        </p:txBody>
      </p:sp>
      <p:sp>
        <p:nvSpPr>
          <p:cNvPr id="25" name="Text 23"/>
          <p:cNvSpPr/>
          <p:nvPr/>
        </p:nvSpPr>
        <p:spPr>
          <a:xfrm>
            <a:off x="411480" y="4297680"/>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Sugar</a:t>
            </a:r>
            <a:endParaRPr lang="en-US" sz="850" dirty="0"/>
          </a:p>
        </p:txBody>
      </p:sp>
      <p:sp>
        <p:nvSpPr>
          <p:cNvPr id="26" name="Text 24"/>
          <p:cNvSpPr/>
          <p:nvPr/>
        </p:nvSpPr>
        <p:spPr>
          <a:xfrm>
            <a:off x="411480" y="4462272"/>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6.2g</a:t>
            </a:r>
            <a:endParaRPr lang="en-US" sz="1100" dirty="0"/>
          </a:p>
        </p:txBody>
      </p:sp>
      <p:sp>
        <p:nvSpPr>
          <p:cNvPr id="27" name="Shape 25"/>
          <p:cNvSpPr/>
          <p:nvPr/>
        </p:nvSpPr>
        <p:spPr>
          <a:xfrm>
            <a:off x="2020824" y="804672"/>
            <a:ext cx="1600200" cy="402336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28" name="Shape 26"/>
          <p:cNvSpPr/>
          <p:nvPr/>
        </p:nvSpPr>
        <p:spPr>
          <a:xfrm>
            <a:off x="2020824" y="804672"/>
            <a:ext cx="1600200" cy="274320"/>
          </a:xfrm>
          <a:prstGeom prst="rect">
            <a:avLst/>
          </a:prstGeom>
          <a:solidFill>
            <a:srgbClr val="1A7A8A"/>
          </a:solidFill>
          <a:ln w="12700">
            <a:solidFill>
              <a:srgbClr val="1A7A8A"/>
            </a:solidFill>
            <a:prstDash val="solid"/>
          </a:ln>
        </p:spPr>
        <p:txBody>
          <a:bodyPr/>
          <a:lstStyle/>
          <a:p>
            <a:endParaRPr lang="en-US"/>
          </a:p>
        </p:txBody>
      </p:sp>
      <p:sp>
        <p:nvSpPr>
          <p:cNvPr id="29" name="Text 27"/>
          <p:cNvSpPr/>
          <p:nvPr/>
        </p:nvSpPr>
        <p:spPr>
          <a:xfrm>
            <a:off x="2066544" y="1106424"/>
            <a:ext cx="1508760" cy="512064"/>
          </a:xfrm>
          <a:prstGeom prst="rect">
            <a:avLst/>
          </a:prstGeom>
          <a:noFill/>
          <a:ln/>
        </p:spPr>
        <p:txBody>
          <a:bodyPr wrap="square" lIns="0" tIns="0" rIns="0" bIns="0" rtlCol="0" anchor="ctr"/>
          <a:lstStyle/>
          <a:p>
            <a:pPr marL="0" indent="0" algn="ctr">
              <a:buNone/>
            </a:pPr>
            <a:r>
              <a:rPr lang="en-US" sz="1100" b="1" dirty="0">
                <a:solidFill>
                  <a:srgbClr val="1A7A8A"/>
                </a:solidFill>
                <a:latin typeface="Trebuchet MS" pitchFamily="34" charset="0"/>
                <a:ea typeface="Trebuchet MS" pitchFamily="34" charset="-122"/>
                <a:cs typeface="Trebuchet MS" pitchFamily="34" charset="-120"/>
              </a:rPr>
              <a:t>Light /</a:t>
            </a:r>
            <a:endParaRPr lang="en-US" sz="1100" dirty="0"/>
          </a:p>
          <a:p>
            <a:pPr marL="0" indent="0" algn="ctr">
              <a:buNone/>
            </a:pPr>
            <a:r>
              <a:rPr lang="en-US" sz="1100" b="1" dirty="0">
                <a:solidFill>
                  <a:srgbClr val="1A7A8A"/>
                </a:solidFill>
                <a:latin typeface="Trebuchet MS" pitchFamily="34" charset="0"/>
                <a:ea typeface="Trebuchet MS" pitchFamily="34" charset="-122"/>
                <a:cs typeface="Trebuchet MS" pitchFamily="34" charset="-120"/>
              </a:rPr>
              <a:t>Moderate</a:t>
            </a:r>
            <a:endParaRPr lang="en-US" sz="1100" dirty="0"/>
          </a:p>
        </p:txBody>
      </p:sp>
      <p:sp>
        <p:nvSpPr>
          <p:cNvPr id="30" name="Text 28"/>
          <p:cNvSpPr/>
          <p:nvPr/>
        </p:nvSpPr>
        <p:spPr>
          <a:xfrm>
            <a:off x="2066544" y="1609344"/>
            <a:ext cx="1508760" cy="201168"/>
          </a:xfrm>
          <a:prstGeom prst="rect">
            <a:avLst/>
          </a:prstGeom>
          <a:noFill/>
          <a:ln/>
        </p:spPr>
        <p:txBody>
          <a:bodyPr wrap="square" lIns="0" tIns="0" rIns="0" bIns="0" rtlCol="0" anchor="ctr"/>
          <a:lstStyle/>
          <a:p>
            <a:pPr marL="0" indent="0" algn="ctr">
              <a:buNone/>
            </a:pPr>
            <a:r>
              <a:rPr lang="en-US" sz="900" dirty="0">
                <a:solidFill>
                  <a:srgbClr val="64748B"/>
                </a:solidFill>
                <a:latin typeface="Calibri" pitchFamily="34" charset="0"/>
                <a:ea typeface="Calibri" pitchFamily="34" charset="-122"/>
                <a:cs typeface="Calibri" pitchFamily="34" charset="-120"/>
              </a:rPr>
              <a:t>n = 15,878</a:t>
            </a:r>
            <a:endParaRPr lang="en-US" sz="900" dirty="0"/>
          </a:p>
        </p:txBody>
      </p:sp>
      <p:sp>
        <p:nvSpPr>
          <p:cNvPr id="31" name="Shape 29"/>
          <p:cNvSpPr/>
          <p:nvPr/>
        </p:nvSpPr>
        <p:spPr>
          <a:xfrm>
            <a:off x="2112264" y="1883664"/>
            <a:ext cx="1417320" cy="420624"/>
          </a:xfrm>
          <a:prstGeom prst="rect">
            <a:avLst/>
          </a:prstGeom>
          <a:solidFill>
            <a:srgbClr val="F4F7F9"/>
          </a:solidFill>
          <a:ln w="6350">
            <a:solidFill>
              <a:srgbClr val="E2E8F0"/>
            </a:solidFill>
            <a:prstDash val="solid"/>
          </a:ln>
        </p:spPr>
        <p:txBody>
          <a:bodyPr/>
          <a:lstStyle/>
          <a:p>
            <a:endParaRPr lang="en-US"/>
          </a:p>
        </p:txBody>
      </p:sp>
      <p:sp>
        <p:nvSpPr>
          <p:cNvPr id="32" name="Text 30"/>
          <p:cNvSpPr/>
          <p:nvPr/>
        </p:nvSpPr>
        <p:spPr>
          <a:xfrm>
            <a:off x="2139696" y="1920240"/>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Calories</a:t>
            </a:r>
            <a:endParaRPr lang="en-US" sz="850" dirty="0"/>
          </a:p>
        </p:txBody>
      </p:sp>
      <p:sp>
        <p:nvSpPr>
          <p:cNvPr id="33" name="Text 31"/>
          <p:cNvSpPr/>
          <p:nvPr/>
        </p:nvSpPr>
        <p:spPr>
          <a:xfrm>
            <a:off x="2139696" y="2084832"/>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89</a:t>
            </a:r>
            <a:endParaRPr lang="en-US" sz="1100" dirty="0"/>
          </a:p>
        </p:txBody>
      </p:sp>
      <p:sp>
        <p:nvSpPr>
          <p:cNvPr id="34" name="Shape 32"/>
          <p:cNvSpPr/>
          <p:nvPr/>
        </p:nvSpPr>
        <p:spPr>
          <a:xfrm>
            <a:off x="2112264" y="2359152"/>
            <a:ext cx="1417320" cy="420624"/>
          </a:xfrm>
          <a:prstGeom prst="rect">
            <a:avLst/>
          </a:prstGeom>
          <a:solidFill>
            <a:srgbClr val="FFFFFF"/>
          </a:solidFill>
          <a:ln w="6350">
            <a:solidFill>
              <a:srgbClr val="E2E8F0"/>
            </a:solidFill>
            <a:prstDash val="solid"/>
          </a:ln>
        </p:spPr>
        <p:txBody>
          <a:bodyPr/>
          <a:lstStyle/>
          <a:p>
            <a:endParaRPr lang="en-US"/>
          </a:p>
        </p:txBody>
      </p:sp>
      <p:sp>
        <p:nvSpPr>
          <p:cNvPr id="35" name="Text 33"/>
          <p:cNvSpPr/>
          <p:nvPr/>
        </p:nvSpPr>
        <p:spPr>
          <a:xfrm>
            <a:off x="2139696" y="2395728"/>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Protein</a:t>
            </a:r>
            <a:endParaRPr lang="en-US" sz="850" dirty="0"/>
          </a:p>
        </p:txBody>
      </p:sp>
      <p:sp>
        <p:nvSpPr>
          <p:cNvPr id="36" name="Text 34"/>
          <p:cNvSpPr/>
          <p:nvPr/>
        </p:nvSpPr>
        <p:spPr>
          <a:xfrm>
            <a:off x="2139696" y="2560320"/>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3.0g</a:t>
            </a:r>
            <a:endParaRPr lang="en-US" sz="1100" dirty="0"/>
          </a:p>
        </p:txBody>
      </p:sp>
      <p:sp>
        <p:nvSpPr>
          <p:cNvPr id="37" name="Shape 35"/>
          <p:cNvSpPr/>
          <p:nvPr/>
        </p:nvSpPr>
        <p:spPr>
          <a:xfrm>
            <a:off x="2112264" y="2834640"/>
            <a:ext cx="1417320" cy="420624"/>
          </a:xfrm>
          <a:prstGeom prst="rect">
            <a:avLst/>
          </a:prstGeom>
          <a:solidFill>
            <a:srgbClr val="F4F7F9"/>
          </a:solidFill>
          <a:ln w="6350">
            <a:solidFill>
              <a:srgbClr val="E2E8F0"/>
            </a:solidFill>
            <a:prstDash val="solid"/>
          </a:ln>
        </p:spPr>
        <p:txBody>
          <a:bodyPr/>
          <a:lstStyle/>
          <a:p>
            <a:endParaRPr lang="en-US"/>
          </a:p>
        </p:txBody>
      </p:sp>
      <p:sp>
        <p:nvSpPr>
          <p:cNvPr id="38" name="Text 36"/>
          <p:cNvSpPr/>
          <p:nvPr/>
        </p:nvSpPr>
        <p:spPr>
          <a:xfrm>
            <a:off x="2139696" y="2871216"/>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Carbs</a:t>
            </a:r>
            <a:endParaRPr lang="en-US" sz="850" dirty="0"/>
          </a:p>
        </p:txBody>
      </p:sp>
      <p:sp>
        <p:nvSpPr>
          <p:cNvPr id="39" name="Text 37"/>
          <p:cNvSpPr/>
          <p:nvPr/>
        </p:nvSpPr>
        <p:spPr>
          <a:xfrm>
            <a:off x="2139696" y="3035808"/>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11.7g</a:t>
            </a:r>
            <a:endParaRPr lang="en-US" sz="1100" dirty="0"/>
          </a:p>
        </p:txBody>
      </p:sp>
      <p:sp>
        <p:nvSpPr>
          <p:cNvPr id="40" name="Shape 38"/>
          <p:cNvSpPr/>
          <p:nvPr/>
        </p:nvSpPr>
        <p:spPr>
          <a:xfrm>
            <a:off x="2112264" y="3310128"/>
            <a:ext cx="1417320" cy="420624"/>
          </a:xfrm>
          <a:prstGeom prst="rect">
            <a:avLst/>
          </a:prstGeom>
          <a:solidFill>
            <a:srgbClr val="FFFFFF"/>
          </a:solidFill>
          <a:ln w="6350">
            <a:solidFill>
              <a:srgbClr val="E2E8F0"/>
            </a:solidFill>
            <a:prstDash val="solid"/>
          </a:ln>
        </p:spPr>
        <p:txBody>
          <a:bodyPr/>
          <a:lstStyle/>
          <a:p>
            <a:endParaRPr lang="en-US"/>
          </a:p>
        </p:txBody>
      </p:sp>
      <p:sp>
        <p:nvSpPr>
          <p:cNvPr id="41" name="Text 39"/>
          <p:cNvSpPr/>
          <p:nvPr/>
        </p:nvSpPr>
        <p:spPr>
          <a:xfrm>
            <a:off x="2139696" y="3346704"/>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Fat</a:t>
            </a:r>
            <a:endParaRPr lang="en-US" sz="850" dirty="0"/>
          </a:p>
        </p:txBody>
      </p:sp>
      <p:sp>
        <p:nvSpPr>
          <p:cNvPr id="42" name="Text 40"/>
          <p:cNvSpPr/>
          <p:nvPr/>
        </p:nvSpPr>
        <p:spPr>
          <a:xfrm>
            <a:off x="2139696" y="3511296"/>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1.6g</a:t>
            </a:r>
            <a:endParaRPr lang="en-US" sz="1100" dirty="0"/>
          </a:p>
        </p:txBody>
      </p:sp>
      <p:sp>
        <p:nvSpPr>
          <p:cNvPr id="43" name="Shape 41"/>
          <p:cNvSpPr/>
          <p:nvPr/>
        </p:nvSpPr>
        <p:spPr>
          <a:xfrm>
            <a:off x="2112264" y="3785616"/>
            <a:ext cx="1417320" cy="420624"/>
          </a:xfrm>
          <a:prstGeom prst="rect">
            <a:avLst/>
          </a:prstGeom>
          <a:solidFill>
            <a:srgbClr val="F4F7F9"/>
          </a:solidFill>
          <a:ln w="6350">
            <a:solidFill>
              <a:srgbClr val="E2E8F0"/>
            </a:solidFill>
            <a:prstDash val="solid"/>
          </a:ln>
        </p:spPr>
        <p:txBody>
          <a:bodyPr/>
          <a:lstStyle/>
          <a:p>
            <a:endParaRPr lang="en-US"/>
          </a:p>
        </p:txBody>
      </p:sp>
      <p:sp>
        <p:nvSpPr>
          <p:cNvPr id="44" name="Text 42"/>
          <p:cNvSpPr/>
          <p:nvPr/>
        </p:nvSpPr>
        <p:spPr>
          <a:xfrm>
            <a:off x="2139696" y="3822192"/>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Sodium</a:t>
            </a:r>
            <a:endParaRPr lang="en-US" sz="850" dirty="0"/>
          </a:p>
        </p:txBody>
      </p:sp>
      <p:sp>
        <p:nvSpPr>
          <p:cNvPr id="45" name="Text 43"/>
          <p:cNvSpPr/>
          <p:nvPr/>
        </p:nvSpPr>
        <p:spPr>
          <a:xfrm>
            <a:off x="2139696" y="3986784"/>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157mg</a:t>
            </a:r>
            <a:endParaRPr lang="en-US" sz="1100" dirty="0"/>
          </a:p>
        </p:txBody>
      </p:sp>
      <p:sp>
        <p:nvSpPr>
          <p:cNvPr id="46" name="Shape 44"/>
          <p:cNvSpPr/>
          <p:nvPr/>
        </p:nvSpPr>
        <p:spPr>
          <a:xfrm>
            <a:off x="2112264" y="4261104"/>
            <a:ext cx="1417320" cy="420624"/>
          </a:xfrm>
          <a:prstGeom prst="rect">
            <a:avLst/>
          </a:prstGeom>
          <a:solidFill>
            <a:srgbClr val="FFFFFF"/>
          </a:solidFill>
          <a:ln w="6350">
            <a:solidFill>
              <a:srgbClr val="E2E8F0"/>
            </a:solidFill>
            <a:prstDash val="solid"/>
          </a:ln>
        </p:spPr>
        <p:txBody>
          <a:bodyPr/>
          <a:lstStyle/>
          <a:p>
            <a:endParaRPr lang="en-US"/>
          </a:p>
        </p:txBody>
      </p:sp>
      <p:sp>
        <p:nvSpPr>
          <p:cNvPr id="47" name="Text 45"/>
          <p:cNvSpPr/>
          <p:nvPr/>
        </p:nvSpPr>
        <p:spPr>
          <a:xfrm>
            <a:off x="2139696" y="4297680"/>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Sugar</a:t>
            </a:r>
            <a:endParaRPr lang="en-US" sz="850" dirty="0"/>
          </a:p>
        </p:txBody>
      </p:sp>
      <p:sp>
        <p:nvSpPr>
          <p:cNvPr id="48" name="Text 46"/>
          <p:cNvSpPr/>
          <p:nvPr/>
        </p:nvSpPr>
        <p:spPr>
          <a:xfrm>
            <a:off x="2139696" y="4462272"/>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3.5g</a:t>
            </a:r>
            <a:endParaRPr lang="en-US" sz="1100" dirty="0"/>
          </a:p>
        </p:txBody>
      </p:sp>
      <p:sp>
        <p:nvSpPr>
          <p:cNvPr id="49" name="Shape 47"/>
          <p:cNvSpPr/>
          <p:nvPr/>
        </p:nvSpPr>
        <p:spPr>
          <a:xfrm>
            <a:off x="3749040" y="804672"/>
            <a:ext cx="1600200" cy="402336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50" name="Shape 48"/>
          <p:cNvSpPr/>
          <p:nvPr/>
        </p:nvSpPr>
        <p:spPr>
          <a:xfrm>
            <a:off x="3749040" y="804672"/>
            <a:ext cx="1600200" cy="274320"/>
          </a:xfrm>
          <a:prstGeom prst="rect">
            <a:avLst/>
          </a:prstGeom>
          <a:solidFill>
            <a:srgbClr val="E67E22"/>
          </a:solidFill>
          <a:ln w="12700">
            <a:solidFill>
              <a:srgbClr val="E67E22"/>
            </a:solidFill>
            <a:prstDash val="solid"/>
          </a:ln>
        </p:spPr>
        <p:txBody>
          <a:bodyPr/>
          <a:lstStyle/>
          <a:p>
            <a:endParaRPr lang="en-US"/>
          </a:p>
        </p:txBody>
      </p:sp>
      <p:sp>
        <p:nvSpPr>
          <p:cNvPr id="51" name="Text 49"/>
          <p:cNvSpPr/>
          <p:nvPr/>
        </p:nvSpPr>
        <p:spPr>
          <a:xfrm>
            <a:off x="3794760" y="1106424"/>
            <a:ext cx="1508760" cy="512064"/>
          </a:xfrm>
          <a:prstGeom prst="rect">
            <a:avLst/>
          </a:prstGeom>
          <a:noFill/>
          <a:ln/>
        </p:spPr>
        <p:txBody>
          <a:bodyPr wrap="square" lIns="0" tIns="0" rIns="0" bIns="0" rtlCol="0" anchor="ctr"/>
          <a:lstStyle/>
          <a:p>
            <a:pPr marL="0" indent="0" algn="ctr">
              <a:buNone/>
            </a:pPr>
            <a:r>
              <a:rPr lang="en-US" sz="1100" b="1" dirty="0">
                <a:solidFill>
                  <a:srgbClr val="E67E22"/>
                </a:solidFill>
                <a:latin typeface="Trebuchet MS" pitchFamily="34" charset="0"/>
                <a:ea typeface="Trebuchet MS" pitchFamily="34" charset="-122"/>
                <a:cs typeface="Trebuchet MS" pitchFamily="34" charset="-120"/>
              </a:rPr>
              <a:t>Sweet</a:t>
            </a:r>
            <a:endParaRPr lang="en-US" sz="1100" dirty="0"/>
          </a:p>
          <a:p>
            <a:pPr marL="0" indent="0" algn="ctr">
              <a:buNone/>
            </a:pPr>
            <a:r>
              <a:rPr lang="en-US" sz="1100" b="1" dirty="0">
                <a:solidFill>
                  <a:srgbClr val="E67E22"/>
                </a:solidFill>
                <a:latin typeface="Trebuchet MS" pitchFamily="34" charset="0"/>
                <a:ea typeface="Trebuchet MS" pitchFamily="34" charset="-122"/>
                <a:cs typeface="Trebuchet MS" pitchFamily="34" charset="-120"/>
              </a:rPr>
              <a:t>Processed</a:t>
            </a:r>
            <a:endParaRPr lang="en-US" sz="1100" dirty="0"/>
          </a:p>
        </p:txBody>
      </p:sp>
      <p:sp>
        <p:nvSpPr>
          <p:cNvPr id="52" name="Text 50"/>
          <p:cNvSpPr/>
          <p:nvPr/>
        </p:nvSpPr>
        <p:spPr>
          <a:xfrm>
            <a:off x="3794760" y="1609344"/>
            <a:ext cx="1508760" cy="201168"/>
          </a:xfrm>
          <a:prstGeom prst="rect">
            <a:avLst/>
          </a:prstGeom>
          <a:noFill/>
          <a:ln/>
        </p:spPr>
        <p:txBody>
          <a:bodyPr wrap="square" lIns="0" tIns="0" rIns="0" bIns="0" rtlCol="0" anchor="ctr"/>
          <a:lstStyle/>
          <a:p>
            <a:pPr marL="0" indent="0" algn="ctr">
              <a:buNone/>
            </a:pPr>
            <a:r>
              <a:rPr lang="en-US" sz="900" dirty="0">
                <a:solidFill>
                  <a:srgbClr val="64748B"/>
                </a:solidFill>
                <a:latin typeface="Calibri" pitchFamily="34" charset="0"/>
                <a:ea typeface="Calibri" pitchFamily="34" charset="-122"/>
                <a:cs typeface="Calibri" pitchFamily="34" charset="-120"/>
              </a:rPr>
              <a:t>n = 7,370</a:t>
            </a:r>
            <a:endParaRPr lang="en-US" sz="900" dirty="0"/>
          </a:p>
        </p:txBody>
      </p:sp>
      <p:sp>
        <p:nvSpPr>
          <p:cNvPr id="53" name="Shape 51"/>
          <p:cNvSpPr/>
          <p:nvPr/>
        </p:nvSpPr>
        <p:spPr>
          <a:xfrm>
            <a:off x="3840480" y="1883664"/>
            <a:ext cx="1417320" cy="420624"/>
          </a:xfrm>
          <a:prstGeom prst="rect">
            <a:avLst/>
          </a:prstGeom>
          <a:solidFill>
            <a:srgbClr val="F4F7F9"/>
          </a:solidFill>
          <a:ln w="6350">
            <a:solidFill>
              <a:srgbClr val="E2E8F0"/>
            </a:solidFill>
            <a:prstDash val="solid"/>
          </a:ln>
        </p:spPr>
        <p:txBody>
          <a:bodyPr/>
          <a:lstStyle/>
          <a:p>
            <a:endParaRPr lang="en-US"/>
          </a:p>
        </p:txBody>
      </p:sp>
      <p:sp>
        <p:nvSpPr>
          <p:cNvPr id="54" name="Text 52"/>
          <p:cNvSpPr/>
          <p:nvPr/>
        </p:nvSpPr>
        <p:spPr>
          <a:xfrm>
            <a:off x="3867912" y="1920240"/>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Calories</a:t>
            </a:r>
            <a:endParaRPr lang="en-US" sz="850" dirty="0"/>
          </a:p>
        </p:txBody>
      </p:sp>
      <p:sp>
        <p:nvSpPr>
          <p:cNvPr id="55" name="Text 53"/>
          <p:cNvSpPr/>
          <p:nvPr/>
        </p:nvSpPr>
        <p:spPr>
          <a:xfrm>
            <a:off x="3867912" y="2084832"/>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415</a:t>
            </a:r>
            <a:endParaRPr lang="en-US" sz="1100" dirty="0"/>
          </a:p>
        </p:txBody>
      </p:sp>
      <p:sp>
        <p:nvSpPr>
          <p:cNvPr id="56" name="Shape 54"/>
          <p:cNvSpPr/>
          <p:nvPr/>
        </p:nvSpPr>
        <p:spPr>
          <a:xfrm>
            <a:off x="3840480" y="2359152"/>
            <a:ext cx="1417320" cy="420624"/>
          </a:xfrm>
          <a:prstGeom prst="rect">
            <a:avLst/>
          </a:prstGeom>
          <a:solidFill>
            <a:srgbClr val="FFFFFF"/>
          </a:solidFill>
          <a:ln w="6350">
            <a:solidFill>
              <a:srgbClr val="E2E8F0"/>
            </a:solidFill>
            <a:prstDash val="solid"/>
          </a:ln>
        </p:spPr>
        <p:txBody>
          <a:bodyPr/>
          <a:lstStyle/>
          <a:p>
            <a:endParaRPr lang="en-US"/>
          </a:p>
        </p:txBody>
      </p:sp>
      <p:sp>
        <p:nvSpPr>
          <p:cNvPr id="57" name="Text 55"/>
          <p:cNvSpPr/>
          <p:nvPr/>
        </p:nvSpPr>
        <p:spPr>
          <a:xfrm>
            <a:off x="3867912" y="2395728"/>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Protein</a:t>
            </a:r>
            <a:endParaRPr lang="en-US" sz="850" dirty="0"/>
          </a:p>
        </p:txBody>
      </p:sp>
      <p:sp>
        <p:nvSpPr>
          <p:cNvPr id="58" name="Text 56"/>
          <p:cNvSpPr/>
          <p:nvPr/>
        </p:nvSpPr>
        <p:spPr>
          <a:xfrm>
            <a:off x="3867912" y="2560320"/>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3.8g</a:t>
            </a:r>
            <a:endParaRPr lang="en-US" sz="1100" dirty="0"/>
          </a:p>
        </p:txBody>
      </p:sp>
      <p:sp>
        <p:nvSpPr>
          <p:cNvPr id="59" name="Shape 57"/>
          <p:cNvSpPr/>
          <p:nvPr/>
        </p:nvSpPr>
        <p:spPr>
          <a:xfrm>
            <a:off x="3840480" y="2834640"/>
            <a:ext cx="1417320" cy="420624"/>
          </a:xfrm>
          <a:prstGeom prst="rect">
            <a:avLst/>
          </a:prstGeom>
          <a:solidFill>
            <a:srgbClr val="F4F7F9"/>
          </a:solidFill>
          <a:ln w="6350">
            <a:solidFill>
              <a:srgbClr val="E2E8F0"/>
            </a:solidFill>
            <a:prstDash val="solid"/>
          </a:ln>
        </p:spPr>
        <p:txBody>
          <a:bodyPr/>
          <a:lstStyle/>
          <a:p>
            <a:endParaRPr lang="en-US"/>
          </a:p>
        </p:txBody>
      </p:sp>
      <p:sp>
        <p:nvSpPr>
          <p:cNvPr id="60" name="Text 58"/>
          <p:cNvSpPr/>
          <p:nvPr/>
        </p:nvSpPr>
        <p:spPr>
          <a:xfrm>
            <a:off x="3867912" y="2871216"/>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Carbs</a:t>
            </a:r>
            <a:endParaRPr lang="en-US" sz="850" dirty="0"/>
          </a:p>
        </p:txBody>
      </p:sp>
      <p:sp>
        <p:nvSpPr>
          <p:cNvPr id="61" name="Text 59"/>
          <p:cNvSpPr/>
          <p:nvPr/>
        </p:nvSpPr>
        <p:spPr>
          <a:xfrm>
            <a:off x="3867912" y="3035808"/>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67.4g</a:t>
            </a:r>
            <a:endParaRPr lang="en-US" sz="1100" dirty="0"/>
          </a:p>
        </p:txBody>
      </p:sp>
      <p:sp>
        <p:nvSpPr>
          <p:cNvPr id="62" name="Shape 60"/>
          <p:cNvSpPr/>
          <p:nvPr/>
        </p:nvSpPr>
        <p:spPr>
          <a:xfrm>
            <a:off x="3840480" y="3310128"/>
            <a:ext cx="1417320" cy="420624"/>
          </a:xfrm>
          <a:prstGeom prst="rect">
            <a:avLst/>
          </a:prstGeom>
          <a:solidFill>
            <a:srgbClr val="FFFFFF"/>
          </a:solidFill>
          <a:ln w="6350">
            <a:solidFill>
              <a:srgbClr val="E2E8F0"/>
            </a:solidFill>
            <a:prstDash val="solid"/>
          </a:ln>
        </p:spPr>
        <p:txBody>
          <a:bodyPr/>
          <a:lstStyle/>
          <a:p>
            <a:endParaRPr lang="en-US"/>
          </a:p>
        </p:txBody>
      </p:sp>
      <p:sp>
        <p:nvSpPr>
          <p:cNvPr id="63" name="Text 61"/>
          <p:cNvSpPr/>
          <p:nvPr/>
        </p:nvSpPr>
        <p:spPr>
          <a:xfrm>
            <a:off x="3867912" y="3346704"/>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Fat</a:t>
            </a:r>
            <a:endParaRPr lang="en-US" sz="850" dirty="0"/>
          </a:p>
        </p:txBody>
      </p:sp>
      <p:sp>
        <p:nvSpPr>
          <p:cNvPr id="64" name="Text 62"/>
          <p:cNvSpPr/>
          <p:nvPr/>
        </p:nvSpPr>
        <p:spPr>
          <a:xfrm>
            <a:off x="3867912" y="3511296"/>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16.1g</a:t>
            </a:r>
            <a:endParaRPr lang="en-US" sz="1100" dirty="0"/>
          </a:p>
        </p:txBody>
      </p:sp>
      <p:sp>
        <p:nvSpPr>
          <p:cNvPr id="65" name="Shape 63"/>
          <p:cNvSpPr/>
          <p:nvPr/>
        </p:nvSpPr>
        <p:spPr>
          <a:xfrm>
            <a:off x="3840480" y="3785616"/>
            <a:ext cx="1417320" cy="420624"/>
          </a:xfrm>
          <a:prstGeom prst="rect">
            <a:avLst/>
          </a:prstGeom>
          <a:solidFill>
            <a:srgbClr val="F4F7F9"/>
          </a:solidFill>
          <a:ln w="6350">
            <a:solidFill>
              <a:srgbClr val="E2E8F0"/>
            </a:solidFill>
            <a:prstDash val="solid"/>
          </a:ln>
        </p:spPr>
        <p:txBody>
          <a:bodyPr/>
          <a:lstStyle/>
          <a:p>
            <a:endParaRPr lang="en-US"/>
          </a:p>
        </p:txBody>
      </p:sp>
      <p:sp>
        <p:nvSpPr>
          <p:cNvPr id="66" name="Text 64"/>
          <p:cNvSpPr/>
          <p:nvPr/>
        </p:nvSpPr>
        <p:spPr>
          <a:xfrm>
            <a:off x="3867912" y="3822192"/>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Sodium</a:t>
            </a:r>
            <a:endParaRPr lang="en-US" sz="850" dirty="0"/>
          </a:p>
        </p:txBody>
      </p:sp>
      <p:sp>
        <p:nvSpPr>
          <p:cNvPr id="67" name="Text 65"/>
          <p:cNvSpPr/>
          <p:nvPr/>
        </p:nvSpPr>
        <p:spPr>
          <a:xfrm>
            <a:off x="3867912" y="3986784"/>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168mg</a:t>
            </a:r>
            <a:endParaRPr lang="en-US" sz="1100" dirty="0"/>
          </a:p>
        </p:txBody>
      </p:sp>
      <p:sp>
        <p:nvSpPr>
          <p:cNvPr id="68" name="Shape 66"/>
          <p:cNvSpPr/>
          <p:nvPr/>
        </p:nvSpPr>
        <p:spPr>
          <a:xfrm>
            <a:off x="3840480" y="4261104"/>
            <a:ext cx="1417320" cy="420624"/>
          </a:xfrm>
          <a:prstGeom prst="rect">
            <a:avLst/>
          </a:prstGeom>
          <a:solidFill>
            <a:srgbClr val="FFFFFF"/>
          </a:solidFill>
          <a:ln w="6350">
            <a:solidFill>
              <a:srgbClr val="E2E8F0"/>
            </a:solidFill>
            <a:prstDash val="solid"/>
          </a:ln>
        </p:spPr>
        <p:txBody>
          <a:bodyPr/>
          <a:lstStyle/>
          <a:p>
            <a:endParaRPr lang="en-US"/>
          </a:p>
        </p:txBody>
      </p:sp>
      <p:sp>
        <p:nvSpPr>
          <p:cNvPr id="69" name="Text 67"/>
          <p:cNvSpPr/>
          <p:nvPr/>
        </p:nvSpPr>
        <p:spPr>
          <a:xfrm>
            <a:off x="3867912" y="4297680"/>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Sugar</a:t>
            </a:r>
            <a:endParaRPr lang="en-US" sz="850" dirty="0"/>
          </a:p>
        </p:txBody>
      </p:sp>
      <p:sp>
        <p:nvSpPr>
          <p:cNvPr id="70" name="Text 68"/>
          <p:cNvSpPr/>
          <p:nvPr/>
        </p:nvSpPr>
        <p:spPr>
          <a:xfrm>
            <a:off x="3867912" y="4462272"/>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44.6g</a:t>
            </a:r>
            <a:endParaRPr lang="en-US" sz="1100" dirty="0"/>
          </a:p>
        </p:txBody>
      </p:sp>
      <p:sp>
        <p:nvSpPr>
          <p:cNvPr id="71" name="Shape 69"/>
          <p:cNvSpPr/>
          <p:nvPr/>
        </p:nvSpPr>
        <p:spPr>
          <a:xfrm>
            <a:off x="5477256" y="804672"/>
            <a:ext cx="1600200" cy="402336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72" name="Shape 70"/>
          <p:cNvSpPr/>
          <p:nvPr/>
        </p:nvSpPr>
        <p:spPr>
          <a:xfrm>
            <a:off x="5477256" y="804672"/>
            <a:ext cx="1600200" cy="274320"/>
          </a:xfrm>
          <a:prstGeom prst="rect">
            <a:avLst/>
          </a:prstGeom>
          <a:solidFill>
            <a:srgbClr val="4C72B0"/>
          </a:solidFill>
          <a:ln w="12700">
            <a:solidFill>
              <a:srgbClr val="4C72B0"/>
            </a:solidFill>
            <a:prstDash val="solid"/>
          </a:ln>
        </p:spPr>
        <p:txBody>
          <a:bodyPr/>
          <a:lstStyle/>
          <a:p>
            <a:endParaRPr lang="en-US"/>
          </a:p>
        </p:txBody>
      </p:sp>
      <p:sp>
        <p:nvSpPr>
          <p:cNvPr id="73" name="Text 71"/>
          <p:cNvSpPr/>
          <p:nvPr/>
        </p:nvSpPr>
        <p:spPr>
          <a:xfrm>
            <a:off x="5522976" y="1106424"/>
            <a:ext cx="1508760" cy="512064"/>
          </a:xfrm>
          <a:prstGeom prst="rect">
            <a:avLst/>
          </a:prstGeom>
          <a:noFill/>
          <a:ln/>
        </p:spPr>
        <p:txBody>
          <a:bodyPr wrap="square" lIns="0" tIns="0" rIns="0" bIns="0" rtlCol="0" anchor="ctr"/>
          <a:lstStyle/>
          <a:p>
            <a:pPr marL="0" indent="0" algn="ctr">
              <a:buNone/>
            </a:pPr>
            <a:r>
              <a:rPr lang="en-US" sz="1100" b="1" dirty="0">
                <a:solidFill>
                  <a:srgbClr val="4C72B0"/>
                </a:solidFill>
                <a:latin typeface="Trebuchet MS" pitchFamily="34" charset="0"/>
                <a:ea typeface="Trebuchet MS" pitchFamily="34" charset="-122"/>
                <a:cs typeface="Trebuchet MS" pitchFamily="34" charset="-120"/>
              </a:rPr>
              <a:t>Starchy &amp;</a:t>
            </a:r>
            <a:endParaRPr lang="en-US" sz="1100" dirty="0"/>
          </a:p>
          <a:p>
            <a:pPr marL="0" indent="0" algn="ctr">
              <a:buNone/>
            </a:pPr>
            <a:r>
              <a:rPr lang="en-US" sz="1100" b="1" dirty="0">
                <a:solidFill>
                  <a:srgbClr val="4C72B0"/>
                </a:solidFill>
                <a:latin typeface="Trebuchet MS" pitchFamily="34" charset="0"/>
                <a:ea typeface="Trebuchet MS" pitchFamily="34" charset="-122"/>
                <a:cs typeface="Trebuchet MS" pitchFamily="34" charset="-120"/>
              </a:rPr>
              <a:t>Savory</a:t>
            </a:r>
            <a:endParaRPr lang="en-US" sz="1100" dirty="0"/>
          </a:p>
        </p:txBody>
      </p:sp>
      <p:sp>
        <p:nvSpPr>
          <p:cNvPr id="74" name="Text 72"/>
          <p:cNvSpPr/>
          <p:nvPr/>
        </p:nvSpPr>
        <p:spPr>
          <a:xfrm>
            <a:off x="5522976" y="1609344"/>
            <a:ext cx="1508760" cy="201168"/>
          </a:xfrm>
          <a:prstGeom prst="rect">
            <a:avLst/>
          </a:prstGeom>
          <a:noFill/>
          <a:ln/>
        </p:spPr>
        <p:txBody>
          <a:bodyPr wrap="square" lIns="0" tIns="0" rIns="0" bIns="0" rtlCol="0" anchor="ctr"/>
          <a:lstStyle/>
          <a:p>
            <a:pPr marL="0" indent="0" algn="ctr">
              <a:buNone/>
            </a:pPr>
            <a:r>
              <a:rPr lang="en-US" sz="900" dirty="0">
                <a:solidFill>
                  <a:srgbClr val="64748B"/>
                </a:solidFill>
                <a:latin typeface="Calibri" pitchFamily="34" charset="0"/>
                <a:ea typeface="Calibri" pitchFamily="34" charset="-122"/>
                <a:cs typeface="Calibri" pitchFamily="34" charset="-120"/>
              </a:rPr>
              <a:t>n = 7,641</a:t>
            </a:r>
            <a:endParaRPr lang="en-US" sz="900" dirty="0"/>
          </a:p>
        </p:txBody>
      </p:sp>
      <p:sp>
        <p:nvSpPr>
          <p:cNvPr id="75" name="Shape 73"/>
          <p:cNvSpPr/>
          <p:nvPr/>
        </p:nvSpPr>
        <p:spPr>
          <a:xfrm>
            <a:off x="5568696" y="1883664"/>
            <a:ext cx="1417320" cy="420624"/>
          </a:xfrm>
          <a:prstGeom prst="rect">
            <a:avLst/>
          </a:prstGeom>
          <a:solidFill>
            <a:srgbClr val="F4F7F9"/>
          </a:solidFill>
          <a:ln w="6350">
            <a:solidFill>
              <a:srgbClr val="E2E8F0"/>
            </a:solidFill>
            <a:prstDash val="solid"/>
          </a:ln>
        </p:spPr>
        <p:txBody>
          <a:bodyPr/>
          <a:lstStyle/>
          <a:p>
            <a:endParaRPr lang="en-US"/>
          </a:p>
        </p:txBody>
      </p:sp>
      <p:sp>
        <p:nvSpPr>
          <p:cNvPr id="76" name="Text 74"/>
          <p:cNvSpPr/>
          <p:nvPr/>
        </p:nvSpPr>
        <p:spPr>
          <a:xfrm>
            <a:off x="5596128" y="1920240"/>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Calories</a:t>
            </a:r>
            <a:endParaRPr lang="en-US" sz="850" dirty="0"/>
          </a:p>
        </p:txBody>
      </p:sp>
      <p:sp>
        <p:nvSpPr>
          <p:cNvPr id="77" name="Text 75"/>
          <p:cNvSpPr/>
          <p:nvPr/>
        </p:nvSpPr>
        <p:spPr>
          <a:xfrm>
            <a:off x="5596128" y="2084832"/>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372</a:t>
            </a:r>
            <a:endParaRPr lang="en-US" sz="1100" dirty="0"/>
          </a:p>
        </p:txBody>
      </p:sp>
      <p:sp>
        <p:nvSpPr>
          <p:cNvPr id="78" name="Shape 76"/>
          <p:cNvSpPr/>
          <p:nvPr/>
        </p:nvSpPr>
        <p:spPr>
          <a:xfrm>
            <a:off x="5568696" y="2359152"/>
            <a:ext cx="1417320" cy="420624"/>
          </a:xfrm>
          <a:prstGeom prst="rect">
            <a:avLst/>
          </a:prstGeom>
          <a:solidFill>
            <a:srgbClr val="FFFFFF"/>
          </a:solidFill>
          <a:ln w="6350">
            <a:solidFill>
              <a:srgbClr val="E2E8F0"/>
            </a:solidFill>
            <a:prstDash val="solid"/>
          </a:ln>
        </p:spPr>
        <p:txBody>
          <a:bodyPr/>
          <a:lstStyle/>
          <a:p>
            <a:endParaRPr lang="en-US"/>
          </a:p>
        </p:txBody>
      </p:sp>
      <p:sp>
        <p:nvSpPr>
          <p:cNvPr id="79" name="Text 77"/>
          <p:cNvSpPr/>
          <p:nvPr/>
        </p:nvSpPr>
        <p:spPr>
          <a:xfrm>
            <a:off x="5596128" y="2395728"/>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Protein</a:t>
            </a:r>
            <a:endParaRPr lang="en-US" sz="850" dirty="0"/>
          </a:p>
        </p:txBody>
      </p:sp>
      <p:sp>
        <p:nvSpPr>
          <p:cNvPr id="80" name="Text 78"/>
          <p:cNvSpPr/>
          <p:nvPr/>
        </p:nvSpPr>
        <p:spPr>
          <a:xfrm>
            <a:off x="5596128" y="2560320"/>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8.0g</a:t>
            </a:r>
            <a:endParaRPr lang="en-US" sz="1100" dirty="0"/>
          </a:p>
        </p:txBody>
      </p:sp>
      <p:sp>
        <p:nvSpPr>
          <p:cNvPr id="81" name="Shape 79"/>
          <p:cNvSpPr/>
          <p:nvPr/>
        </p:nvSpPr>
        <p:spPr>
          <a:xfrm>
            <a:off x="5568696" y="2834640"/>
            <a:ext cx="1417320" cy="420624"/>
          </a:xfrm>
          <a:prstGeom prst="rect">
            <a:avLst/>
          </a:prstGeom>
          <a:solidFill>
            <a:srgbClr val="F4F7F9"/>
          </a:solidFill>
          <a:ln w="6350">
            <a:solidFill>
              <a:srgbClr val="E2E8F0"/>
            </a:solidFill>
            <a:prstDash val="solid"/>
          </a:ln>
        </p:spPr>
        <p:txBody>
          <a:bodyPr/>
          <a:lstStyle/>
          <a:p>
            <a:endParaRPr lang="en-US"/>
          </a:p>
        </p:txBody>
      </p:sp>
      <p:sp>
        <p:nvSpPr>
          <p:cNvPr id="82" name="Text 80"/>
          <p:cNvSpPr/>
          <p:nvPr/>
        </p:nvSpPr>
        <p:spPr>
          <a:xfrm>
            <a:off x="5596128" y="2871216"/>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Carbs</a:t>
            </a:r>
            <a:endParaRPr lang="en-US" sz="850" dirty="0"/>
          </a:p>
        </p:txBody>
      </p:sp>
      <p:sp>
        <p:nvSpPr>
          <p:cNvPr id="83" name="Text 81"/>
          <p:cNvSpPr/>
          <p:nvPr/>
        </p:nvSpPr>
        <p:spPr>
          <a:xfrm>
            <a:off x="5596128" y="3035808"/>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62.1g</a:t>
            </a:r>
            <a:endParaRPr lang="en-US" sz="1100" dirty="0"/>
          </a:p>
        </p:txBody>
      </p:sp>
      <p:sp>
        <p:nvSpPr>
          <p:cNvPr id="84" name="Shape 82"/>
          <p:cNvSpPr/>
          <p:nvPr/>
        </p:nvSpPr>
        <p:spPr>
          <a:xfrm>
            <a:off x="5568696" y="3310128"/>
            <a:ext cx="1417320" cy="420624"/>
          </a:xfrm>
          <a:prstGeom prst="rect">
            <a:avLst/>
          </a:prstGeom>
          <a:solidFill>
            <a:srgbClr val="FFFFFF"/>
          </a:solidFill>
          <a:ln w="6350">
            <a:solidFill>
              <a:srgbClr val="E2E8F0"/>
            </a:solidFill>
            <a:prstDash val="solid"/>
          </a:ln>
        </p:spPr>
        <p:txBody>
          <a:bodyPr/>
          <a:lstStyle/>
          <a:p>
            <a:endParaRPr lang="en-US"/>
          </a:p>
        </p:txBody>
      </p:sp>
      <p:sp>
        <p:nvSpPr>
          <p:cNvPr id="85" name="Text 83"/>
          <p:cNvSpPr/>
          <p:nvPr/>
        </p:nvSpPr>
        <p:spPr>
          <a:xfrm>
            <a:off x="5596128" y="3346704"/>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Fat</a:t>
            </a:r>
            <a:endParaRPr lang="en-US" sz="850" dirty="0"/>
          </a:p>
        </p:txBody>
      </p:sp>
      <p:sp>
        <p:nvSpPr>
          <p:cNvPr id="86" name="Text 84"/>
          <p:cNvSpPr/>
          <p:nvPr/>
        </p:nvSpPr>
        <p:spPr>
          <a:xfrm>
            <a:off x="5596128" y="3511296"/>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8.8g</a:t>
            </a:r>
            <a:endParaRPr lang="en-US" sz="1100" dirty="0"/>
          </a:p>
        </p:txBody>
      </p:sp>
      <p:sp>
        <p:nvSpPr>
          <p:cNvPr id="87" name="Shape 85"/>
          <p:cNvSpPr/>
          <p:nvPr/>
        </p:nvSpPr>
        <p:spPr>
          <a:xfrm>
            <a:off x="5568696" y="3785616"/>
            <a:ext cx="1417320" cy="420624"/>
          </a:xfrm>
          <a:prstGeom prst="rect">
            <a:avLst/>
          </a:prstGeom>
          <a:solidFill>
            <a:srgbClr val="F4F7F9"/>
          </a:solidFill>
          <a:ln w="6350">
            <a:solidFill>
              <a:srgbClr val="E2E8F0"/>
            </a:solidFill>
            <a:prstDash val="solid"/>
          </a:ln>
        </p:spPr>
        <p:txBody>
          <a:bodyPr/>
          <a:lstStyle/>
          <a:p>
            <a:endParaRPr lang="en-US"/>
          </a:p>
        </p:txBody>
      </p:sp>
      <p:sp>
        <p:nvSpPr>
          <p:cNvPr id="88" name="Text 86"/>
          <p:cNvSpPr/>
          <p:nvPr/>
        </p:nvSpPr>
        <p:spPr>
          <a:xfrm>
            <a:off x="5596128" y="3822192"/>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Sodium</a:t>
            </a:r>
            <a:endParaRPr lang="en-US" sz="850" dirty="0"/>
          </a:p>
        </p:txBody>
      </p:sp>
      <p:sp>
        <p:nvSpPr>
          <p:cNvPr id="89" name="Text 87"/>
          <p:cNvSpPr/>
          <p:nvPr/>
        </p:nvSpPr>
        <p:spPr>
          <a:xfrm>
            <a:off x="5596128" y="3986784"/>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488mg</a:t>
            </a:r>
            <a:endParaRPr lang="en-US" sz="1100" dirty="0"/>
          </a:p>
        </p:txBody>
      </p:sp>
      <p:sp>
        <p:nvSpPr>
          <p:cNvPr id="90" name="Shape 88"/>
          <p:cNvSpPr/>
          <p:nvPr/>
        </p:nvSpPr>
        <p:spPr>
          <a:xfrm>
            <a:off x="5568696" y="4261104"/>
            <a:ext cx="1417320" cy="420624"/>
          </a:xfrm>
          <a:prstGeom prst="rect">
            <a:avLst/>
          </a:prstGeom>
          <a:solidFill>
            <a:srgbClr val="FFFFFF"/>
          </a:solidFill>
          <a:ln w="6350">
            <a:solidFill>
              <a:srgbClr val="E2E8F0"/>
            </a:solidFill>
            <a:prstDash val="solid"/>
          </a:ln>
        </p:spPr>
        <p:txBody>
          <a:bodyPr/>
          <a:lstStyle/>
          <a:p>
            <a:endParaRPr lang="en-US"/>
          </a:p>
        </p:txBody>
      </p:sp>
      <p:sp>
        <p:nvSpPr>
          <p:cNvPr id="91" name="Text 89"/>
          <p:cNvSpPr/>
          <p:nvPr/>
        </p:nvSpPr>
        <p:spPr>
          <a:xfrm>
            <a:off x="5596128" y="4297680"/>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Sugar</a:t>
            </a:r>
            <a:endParaRPr lang="en-US" sz="850" dirty="0"/>
          </a:p>
        </p:txBody>
      </p:sp>
      <p:sp>
        <p:nvSpPr>
          <p:cNvPr id="92" name="Text 90"/>
          <p:cNvSpPr/>
          <p:nvPr/>
        </p:nvSpPr>
        <p:spPr>
          <a:xfrm>
            <a:off x="5596128" y="4462272"/>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3.6g</a:t>
            </a:r>
            <a:endParaRPr lang="en-US" sz="1100" dirty="0"/>
          </a:p>
        </p:txBody>
      </p:sp>
      <p:sp>
        <p:nvSpPr>
          <p:cNvPr id="93" name="Shape 91"/>
          <p:cNvSpPr/>
          <p:nvPr/>
        </p:nvSpPr>
        <p:spPr>
          <a:xfrm>
            <a:off x="7205472" y="804672"/>
            <a:ext cx="1600200" cy="402336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94" name="Shape 92"/>
          <p:cNvSpPr/>
          <p:nvPr/>
        </p:nvSpPr>
        <p:spPr>
          <a:xfrm>
            <a:off x="7205472" y="804672"/>
            <a:ext cx="1600200" cy="274320"/>
          </a:xfrm>
          <a:prstGeom prst="rect">
            <a:avLst/>
          </a:prstGeom>
          <a:solidFill>
            <a:srgbClr val="C0392B"/>
          </a:solidFill>
          <a:ln w="12700">
            <a:solidFill>
              <a:srgbClr val="C0392B"/>
            </a:solidFill>
            <a:prstDash val="solid"/>
          </a:ln>
        </p:spPr>
        <p:txBody>
          <a:bodyPr/>
          <a:lstStyle/>
          <a:p>
            <a:endParaRPr lang="en-US"/>
          </a:p>
        </p:txBody>
      </p:sp>
      <p:sp>
        <p:nvSpPr>
          <p:cNvPr id="95" name="Text 93"/>
          <p:cNvSpPr/>
          <p:nvPr/>
        </p:nvSpPr>
        <p:spPr>
          <a:xfrm>
            <a:off x="7251192" y="1106424"/>
            <a:ext cx="1508760" cy="512064"/>
          </a:xfrm>
          <a:prstGeom prst="rect">
            <a:avLst/>
          </a:prstGeom>
          <a:noFill/>
          <a:ln/>
        </p:spPr>
        <p:txBody>
          <a:bodyPr wrap="square" lIns="0" tIns="0" rIns="0" bIns="0" rtlCol="0" anchor="ctr"/>
          <a:lstStyle/>
          <a:p>
            <a:pPr marL="0" indent="0" algn="ctr">
              <a:buNone/>
            </a:pPr>
            <a:r>
              <a:rPr lang="en-US" sz="1100" b="1" dirty="0">
                <a:solidFill>
                  <a:srgbClr val="C0392B"/>
                </a:solidFill>
                <a:latin typeface="Trebuchet MS" pitchFamily="34" charset="0"/>
                <a:ea typeface="Trebuchet MS" pitchFamily="34" charset="-122"/>
                <a:cs typeface="Trebuchet MS" pitchFamily="34" charset="-120"/>
              </a:rPr>
              <a:t>High-Protein</a:t>
            </a:r>
            <a:endParaRPr lang="en-US" sz="1100" dirty="0"/>
          </a:p>
          <a:p>
            <a:pPr marL="0" indent="0" algn="ctr">
              <a:buNone/>
            </a:pPr>
            <a:r>
              <a:rPr lang="en-US" sz="1100" b="1" dirty="0">
                <a:solidFill>
                  <a:srgbClr val="C0392B"/>
                </a:solidFill>
                <a:latin typeface="Trebuchet MS" pitchFamily="34" charset="0"/>
                <a:ea typeface="Trebuchet MS" pitchFamily="34" charset="-122"/>
                <a:cs typeface="Trebuchet MS" pitchFamily="34" charset="-120"/>
              </a:rPr>
              <a:t>High-Fat</a:t>
            </a:r>
            <a:endParaRPr lang="en-US" sz="1100" dirty="0"/>
          </a:p>
        </p:txBody>
      </p:sp>
      <p:sp>
        <p:nvSpPr>
          <p:cNvPr id="96" name="Text 94"/>
          <p:cNvSpPr/>
          <p:nvPr/>
        </p:nvSpPr>
        <p:spPr>
          <a:xfrm>
            <a:off x="7251192" y="1609344"/>
            <a:ext cx="1508760" cy="201168"/>
          </a:xfrm>
          <a:prstGeom prst="rect">
            <a:avLst/>
          </a:prstGeom>
          <a:noFill/>
          <a:ln/>
        </p:spPr>
        <p:txBody>
          <a:bodyPr wrap="square" lIns="0" tIns="0" rIns="0" bIns="0" rtlCol="0" anchor="ctr"/>
          <a:lstStyle/>
          <a:p>
            <a:pPr marL="0" indent="0" algn="ctr">
              <a:buNone/>
            </a:pPr>
            <a:r>
              <a:rPr lang="en-US" sz="900" dirty="0">
                <a:solidFill>
                  <a:srgbClr val="64748B"/>
                </a:solidFill>
                <a:latin typeface="Calibri" pitchFamily="34" charset="0"/>
                <a:ea typeface="Calibri" pitchFamily="34" charset="-122"/>
                <a:cs typeface="Calibri" pitchFamily="34" charset="-120"/>
              </a:rPr>
              <a:t>n = 5,627</a:t>
            </a:r>
            <a:endParaRPr lang="en-US" sz="900" dirty="0"/>
          </a:p>
        </p:txBody>
      </p:sp>
      <p:sp>
        <p:nvSpPr>
          <p:cNvPr id="97" name="Shape 95"/>
          <p:cNvSpPr/>
          <p:nvPr/>
        </p:nvSpPr>
        <p:spPr>
          <a:xfrm>
            <a:off x="7296912" y="1883664"/>
            <a:ext cx="1417320" cy="420624"/>
          </a:xfrm>
          <a:prstGeom prst="rect">
            <a:avLst/>
          </a:prstGeom>
          <a:solidFill>
            <a:srgbClr val="F4F7F9"/>
          </a:solidFill>
          <a:ln w="6350">
            <a:solidFill>
              <a:srgbClr val="E2E8F0"/>
            </a:solidFill>
            <a:prstDash val="solid"/>
          </a:ln>
        </p:spPr>
        <p:txBody>
          <a:bodyPr/>
          <a:lstStyle/>
          <a:p>
            <a:endParaRPr lang="en-US"/>
          </a:p>
        </p:txBody>
      </p:sp>
      <p:sp>
        <p:nvSpPr>
          <p:cNvPr id="98" name="Text 96"/>
          <p:cNvSpPr/>
          <p:nvPr/>
        </p:nvSpPr>
        <p:spPr>
          <a:xfrm>
            <a:off x="7324344" y="1920240"/>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Calories</a:t>
            </a:r>
            <a:endParaRPr lang="en-US" sz="850" dirty="0"/>
          </a:p>
        </p:txBody>
      </p:sp>
      <p:sp>
        <p:nvSpPr>
          <p:cNvPr id="99" name="Text 97"/>
          <p:cNvSpPr/>
          <p:nvPr/>
        </p:nvSpPr>
        <p:spPr>
          <a:xfrm>
            <a:off x="7324344" y="2084832"/>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304</a:t>
            </a:r>
            <a:endParaRPr lang="en-US" sz="1100" dirty="0"/>
          </a:p>
        </p:txBody>
      </p:sp>
      <p:sp>
        <p:nvSpPr>
          <p:cNvPr id="100" name="Shape 98"/>
          <p:cNvSpPr/>
          <p:nvPr/>
        </p:nvSpPr>
        <p:spPr>
          <a:xfrm>
            <a:off x="7296912" y="2359152"/>
            <a:ext cx="1417320" cy="420624"/>
          </a:xfrm>
          <a:prstGeom prst="rect">
            <a:avLst/>
          </a:prstGeom>
          <a:solidFill>
            <a:srgbClr val="FFFFFF"/>
          </a:solidFill>
          <a:ln w="6350">
            <a:solidFill>
              <a:srgbClr val="E2E8F0"/>
            </a:solidFill>
            <a:prstDash val="solid"/>
          </a:ln>
        </p:spPr>
        <p:txBody>
          <a:bodyPr/>
          <a:lstStyle/>
          <a:p>
            <a:endParaRPr lang="en-US"/>
          </a:p>
        </p:txBody>
      </p:sp>
      <p:sp>
        <p:nvSpPr>
          <p:cNvPr id="101" name="Text 99"/>
          <p:cNvSpPr/>
          <p:nvPr/>
        </p:nvSpPr>
        <p:spPr>
          <a:xfrm>
            <a:off x="7324344" y="2395728"/>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Protein</a:t>
            </a:r>
            <a:endParaRPr lang="en-US" sz="850" dirty="0"/>
          </a:p>
        </p:txBody>
      </p:sp>
      <p:sp>
        <p:nvSpPr>
          <p:cNvPr id="102" name="Text 100"/>
          <p:cNvSpPr/>
          <p:nvPr/>
        </p:nvSpPr>
        <p:spPr>
          <a:xfrm>
            <a:off x="7324344" y="2560320"/>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18.3g</a:t>
            </a:r>
            <a:endParaRPr lang="en-US" sz="1100" dirty="0"/>
          </a:p>
        </p:txBody>
      </p:sp>
      <p:sp>
        <p:nvSpPr>
          <p:cNvPr id="103" name="Shape 101"/>
          <p:cNvSpPr/>
          <p:nvPr/>
        </p:nvSpPr>
        <p:spPr>
          <a:xfrm>
            <a:off x="7296912" y="2834640"/>
            <a:ext cx="1417320" cy="420624"/>
          </a:xfrm>
          <a:prstGeom prst="rect">
            <a:avLst/>
          </a:prstGeom>
          <a:solidFill>
            <a:srgbClr val="F4F7F9"/>
          </a:solidFill>
          <a:ln w="6350">
            <a:solidFill>
              <a:srgbClr val="E2E8F0"/>
            </a:solidFill>
            <a:prstDash val="solid"/>
          </a:ln>
        </p:spPr>
        <p:txBody>
          <a:bodyPr/>
          <a:lstStyle/>
          <a:p>
            <a:endParaRPr lang="en-US"/>
          </a:p>
        </p:txBody>
      </p:sp>
      <p:sp>
        <p:nvSpPr>
          <p:cNvPr id="104" name="Text 102"/>
          <p:cNvSpPr/>
          <p:nvPr/>
        </p:nvSpPr>
        <p:spPr>
          <a:xfrm>
            <a:off x="7324344" y="2871216"/>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Carbs</a:t>
            </a:r>
            <a:endParaRPr lang="en-US" sz="850" dirty="0"/>
          </a:p>
        </p:txBody>
      </p:sp>
      <p:sp>
        <p:nvSpPr>
          <p:cNvPr id="105" name="Text 103"/>
          <p:cNvSpPr/>
          <p:nvPr/>
        </p:nvSpPr>
        <p:spPr>
          <a:xfrm>
            <a:off x="7324344" y="3035808"/>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3.6g</a:t>
            </a:r>
            <a:endParaRPr lang="en-US" sz="1100" dirty="0"/>
          </a:p>
        </p:txBody>
      </p:sp>
      <p:sp>
        <p:nvSpPr>
          <p:cNvPr id="106" name="Shape 104"/>
          <p:cNvSpPr/>
          <p:nvPr/>
        </p:nvSpPr>
        <p:spPr>
          <a:xfrm>
            <a:off x="7296912" y="3310128"/>
            <a:ext cx="1417320" cy="420624"/>
          </a:xfrm>
          <a:prstGeom prst="rect">
            <a:avLst/>
          </a:prstGeom>
          <a:solidFill>
            <a:srgbClr val="FFFFFF"/>
          </a:solidFill>
          <a:ln w="6350">
            <a:solidFill>
              <a:srgbClr val="E2E8F0"/>
            </a:solidFill>
            <a:prstDash val="solid"/>
          </a:ln>
        </p:spPr>
        <p:txBody>
          <a:bodyPr/>
          <a:lstStyle/>
          <a:p>
            <a:endParaRPr lang="en-US"/>
          </a:p>
        </p:txBody>
      </p:sp>
      <p:sp>
        <p:nvSpPr>
          <p:cNvPr id="107" name="Text 105"/>
          <p:cNvSpPr/>
          <p:nvPr/>
        </p:nvSpPr>
        <p:spPr>
          <a:xfrm>
            <a:off x="7324344" y="3346704"/>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Fat</a:t>
            </a:r>
            <a:endParaRPr lang="en-US" sz="850" dirty="0"/>
          </a:p>
        </p:txBody>
      </p:sp>
      <p:sp>
        <p:nvSpPr>
          <p:cNvPr id="108" name="Text 106"/>
          <p:cNvSpPr/>
          <p:nvPr/>
        </p:nvSpPr>
        <p:spPr>
          <a:xfrm>
            <a:off x="7324344" y="3511296"/>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21.4g</a:t>
            </a:r>
            <a:endParaRPr lang="en-US" sz="1100" dirty="0"/>
          </a:p>
        </p:txBody>
      </p:sp>
      <p:sp>
        <p:nvSpPr>
          <p:cNvPr id="109" name="Shape 107"/>
          <p:cNvSpPr/>
          <p:nvPr/>
        </p:nvSpPr>
        <p:spPr>
          <a:xfrm>
            <a:off x="7296912" y="3785616"/>
            <a:ext cx="1417320" cy="420624"/>
          </a:xfrm>
          <a:prstGeom prst="rect">
            <a:avLst/>
          </a:prstGeom>
          <a:solidFill>
            <a:srgbClr val="F4F7F9"/>
          </a:solidFill>
          <a:ln w="6350">
            <a:solidFill>
              <a:srgbClr val="E2E8F0"/>
            </a:solidFill>
            <a:prstDash val="solid"/>
          </a:ln>
        </p:spPr>
        <p:txBody>
          <a:bodyPr/>
          <a:lstStyle/>
          <a:p>
            <a:endParaRPr lang="en-US"/>
          </a:p>
        </p:txBody>
      </p:sp>
      <p:sp>
        <p:nvSpPr>
          <p:cNvPr id="110" name="Text 108"/>
          <p:cNvSpPr/>
          <p:nvPr/>
        </p:nvSpPr>
        <p:spPr>
          <a:xfrm>
            <a:off x="7324344" y="3822192"/>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Sodium</a:t>
            </a:r>
            <a:endParaRPr lang="en-US" sz="850" dirty="0"/>
          </a:p>
        </p:txBody>
      </p:sp>
      <p:sp>
        <p:nvSpPr>
          <p:cNvPr id="111" name="Text 109"/>
          <p:cNvSpPr/>
          <p:nvPr/>
        </p:nvSpPr>
        <p:spPr>
          <a:xfrm>
            <a:off x="7324344" y="3986784"/>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722mg</a:t>
            </a:r>
            <a:endParaRPr lang="en-US" sz="1100" dirty="0"/>
          </a:p>
        </p:txBody>
      </p:sp>
      <p:sp>
        <p:nvSpPr>
          <p:cNvPr id="112" name="Shape 110"/>
          <p:cNvSpPr/>
          <p:nvPr/>
        </p:nvSpPr>
        <p:spPr>
          <a:xfrm>
            <a:off x="7296912" y="4261104"/>
            <a:ext cx="1417320" cy="420624"/>
          </a:xfrm>
          <a:prstGeom prst="rect">
            <a:avLst/>
          </a:prstGeom>
          <a:solidFill>
            <a:srgbClr val="FFFFFF"/>
          </a:solidFill>
          <a:ln w="6350">
            <a:solidFill>
              <a:srgbClr val="E2E8F0"/>
            </a:solidFill>
            <a:prstDash val="solid"/>
          </a:ln>
        </p:spPr>
        <p:txBody>
          <a:bodyPr/>
          <a:lstStyle/>
          <a:p>
            <a:endParaRPr lang="en-US"/>
          </a:p>
        </p:txBody>
      </p:sp>
      <p:sp>
        <p:nvSpPr>
          <p:cNvPr id="113" name="Text 111"/>
          <p:cNvSpPr/>
          <p:nvPr/>
        </p:nvSpPr>
        <p:spPr>
          <a:xfrm>
            <a:off x="7324344" y="4297680"/>
            <a:ext cx="1362456" cy="164592"/>
          </a:xfrm>
          <a:prstGeom prst="rect">
            <a:avLst/>
          </a:prstGeom>
          <a:noFill/>
          <a:ln/>
        </p:spPr>
        <p:txBody>
          <a:bodyPr wrap="square" lIns="0" tIns="0" rIns="0" bIns="0" rtlCol="0" anchor="ctr"/>
          <a:lstStyle/>
          <a:p>
            <a:pPr marL="0" indent="0">
              <a:buNone/>
            </a:pPr>
            <a:r>
              <a:rPr lang="en-US" sz="850" dirty="0">
                <a:solidFill>
                  <a:srgbClr val="64748B"/>
                </a:solidFill>
                <a:latin typeface="Calibri" pitchFamily="34" charset="0"/>
                <a:ea typeface="Calibri" pitchFamily="34" charset="-122"/>
                <a:cs typeface="Calibri" pitchFamily="34" charset="-120"/>
              </a:rPr>
              <a:t>Sugar</a:t>
            </a:r>
            <a:endParaRPr lang="en-US" sz="850" dirty="0"/>
          </a:p>
        </p:txBody>
      </p:sp>
      <p:sp>
        <p:nvSpPr>
          <p:cNvPr id="114" name="Text 112"/>
          <p:cNvSpPr/>
          <p:nvPr/>
        </p:nvSpPr>
        <p:spPr>
          <a:xfrm>
            <a:off x="7324344" y="4462272"/>
            <a:ext cx="1362456" cy="182880"/>
          </a:xfrm>
          <a:prstGeom prst="rect">
            <a:avLst/>
          </a:prstGeom>
          <a:noFill/>
          <a:ln/>
        </p:spPr>
        <p:txBody>
          <a:bodyPr wrap="square" lIns="0" tIns="0" rIns="0" bIns="0" rtlCol="0" anchor="ctr"/>
          <a:lstStyle/>
          <a:p>
            <a:pPr marL="0" indent="0">
              <a:buNone/>
            </a:pPr>
            <a:r>
              <a:rPr lang="en-US" sz="1100" b="1" dirty="0">
                <a:solidFill>
                  <a:srgbClr val="1A2E4A"/>
                </a:solidFill>
                <a:latin typeface="Calibri" pitchFamily="34" charset="0"/>
                <a:ea typeface="Calibri" pitchFamily="34" charset="-122"/>
                <a:cs typeface="Calibri" pitchFamily="34" charset="-120"/>
              </a:rPr>
              <a:t>0.0g</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AFB"/>
        </a:solidFill>
        <a:effectLst/>
      </p:bgPr>
    </p:bg>
    <p:spTree>
      <p:nvGrpSpPr>
        <p:cNvPr id="1" name=""/>
        <p:cNvGrpSpPr/>
        <p:nvPr/>
      </p:nvGrpSpPr>
      <p:grpSpPr>
        <a:xfrm>
          <a:off x="0" y="0"/>
          <a:ext cx="0" cy="0"/>
          <a:chOff x="0" y="0"/>
          <a:chExt cx="0" cy="0"/>
        </a:xfrm>
      </p:grpSpPr>
      <p:sp>
        <p:nvSpPr>
          <p:cNvPr id="2" name="Text 0"/>
          <p:cNvSpPr/>
          <p:nvPr/>
        </p:nvSpPr>
        <p:spPr>
          <a:xfrm>
            <a:off x="502920" y="201168"/>
            <a:ext cx="8229600" cy="475488"/>
          </a:xfrm>
          <a:prstGeom prst="rect">
            <a:avLst/>
          </a:prstGeom>
          <a:noFill/>
          <a:ln/>
        </p:spPr>
        <p:txBody>
          <a:bodyPr wrap="square" lIns="0" tIns="0" rIns="0" bIns="0" rtlCol="0" anchor="ctr"/>
          <a:lstStyle/>
          <a:p>
            <a:pPr marL="0" indent="0" algn="l">
              <a:buNone/>
            </a:pPr>
            <a:r>
              <a:rPr lang="en-US" sz="2600" b="1" dirty="0">
                <a:solidFill>
                  <a:srgbClr val="1A2E4A"/>
                </a:solidFill>
                <a:latin typeface="Trebuchet MS" pitchFamily="34" charset="0"/>
                <a:ea typeface="Trebuchet MS" pitchFamily="34" charset="-122"/>
                <a:cs typeface="Trebuchet MS" pitchFamily="34" charset="-120"/>
              </a:rPr>
              <a:t>What Clustering Reveals About Categories</a:t>
            </a:r>
            <a:endParaRPr lang="en-US" sz="2600" dirty="0"/>
          </a:p>
        </p:txBody>
      </p:sp>
      <p:sp>
        <p:nvSpPr>
          <p:cNvPr id="4" name="Text 2"/>
          <p:cNvSpPr/>
          <p:nvPr/>
        </p:nvSpPr>
        <p:spPr>
          <a:xfrm>
            <a:off x="274320" y="4828032"/>
            <a:ext cx="8595360" cy="201168"/>
          </a:xfrm>
          <a:prstGeom prst="rect">
            <a:avLst/>
          </a:prstGeom>
          <a:noFill/>
          <a:ln/>
        </p:spPr>
        <p:txBody>
          <a:bodyPr wrap="square" lIns="0" tIns="0" rIns="0" bIns="0" rtlCol="0" anchor="ctr"/>
          <a:lstStyle/>
          <a:p>
            <a:pPr marL="0" indent="0" algn="l">
              <a:buNone/>
            </a:pPr>
            <a:r>
              <a:rPr lang="en-US" sz="800" dirty="0">
                <a:solidFill>
                  <a:srgbClr val="64748B"/>
                </a:solidFill>
                <a:latin typeface="Calibri" pitchFamily="34" charset="0"/>
                <a:ea typeface="Calibri" pitchFamily="34" charset="-122"/>
                <a:cs typeface="Calibri" pitchFamily="34" charset="-120"/>
              </a:rPr>
              <a:t>Jean Batista  |  DS 580  |  USDA Branded Food Analysis – Project 2</a:t>
            </a:r>
            <a:endParaRPr lang="en-US" sz="800" dirty="0"/>
          </a:p>
        </p:txBody>
      </p:sp>
      <p:pic>
        <p:nvPicPr>
          <p:cNvPr id="5" name="Image 0" descr="/home/claude/figures/fig7_clusters_pca.png"/>
          <p:cNvPicPr>
            <a:picLocks noChangeAspect="1"/>
          </p:cNvPicPr>
          <p:nvPr/>
        </p:nvPicPr>
        <p:blipFill>
          <a:blip r:embed="rId3"/>
          <a:stretch>
            <a:fillRect/>
          </a:stretch>
        </p:blipFill>
        <p:spPr>
          <a:xfrm>
            <a:off x="347472" y="777240"/>
            <a:ext cx="4754880" cy="3429000"/>
          </a:xfrm>
          <a:prstGeom prst="rect">
            <a:avLst/>
          </a:prstGeom>
        </p:spPr>
      </p:pic>
      <p:sp>
        <p:nvSpPr>
          <p:cNvPr id="6" name="Shape 3"/>
          <p:cNvSpPr/>
          <p:nvPr/>
        </p:nvSpPr>
        <p:spPr>
          <a:xfrm>
            <a:off x="5120640" y="822960"/>
            <a:ext cx="3611880" cy="1207008"/>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7" name="Shape 4"/>
          <p:cNvSpPr/>
          <p:nvPr/>
        </p:nvSpPr>
        <p:spPr>
          <a:xfrm>
            <a:off x="5120640" y="822960"/>
            <a:ext cx="64008" cy="1207008"/>
          </a:xfrm>
          <a:prstGeom prst="rect">
            <a:avLst/>
          </a:prstGeom>
          <a:solidFill>
            <a:srgbClr val="C0392B"/>
          </a:solidFill>
          <a:ln w="12700">
            <a:solidFill>
              <a:srgbClr val="C0392B"/>
            </a:solidFill>
            <a:prstDash val="solid"/>
          </a:ln>
        </p:spPr>
        <p:txBody>
          <a:bodyPr/>
          <a:lstStyle/>
          <a:p>
            <a:endParaRPr lang="en-US"/>
          </a:p>
        </p:txBody>
      </p:sp>
      <p:sp>
        <p:nvSpPr>
          <p:cNvPr id="8" name="Text 5"/>
          <p:cNvSpPr/>
          <p:nvPr/>
        </p:nvSpPr>
        <p:spPr>
          <a:xfrm>
            <a:off x="5257800" y="896112"/>
            <a:ext cx="3429000" cy="256032"/>
          </a:xfrm>
          <a:prstGeom prst="rect">
            <a:avLst/>
          </a:prstGeom>
          <a:noFill/>
          <a:ln/>
        </p:spPr>
        <p:txBody>
          <a:bodyPr wrap="square" lIns="0" tIns="0" rIns="0" bIns="0" rtlCol="0" anchor="t"/>
          <a:lstStyle/>
          <a:p>
            <a:pPr marL="0" indent="0" algn="l">
              <a:buNone/>
            </a:pPr>
            <a:r>
              <a:rPr lang="en-US" sz="1200" b="1" dirty="0">
                <a:solidFill>
                  <a:srgbClr val="C0392B"/>
                </a:solidFill>
                <a:latin typeface="Trebuchet MS" pitchFamily="34" charset="0"/>
                <a:ea typeface="Trebuchet MS" pitchFamily="34" charset="-122"/>
                <a:cs typeface="Trebuchet MS" pitchFamily="34" charset="-120"/>
              </a:rPr>
              <a:t>Cheese = Deli Meats</a:t>
            </a:r>
            <a:endParaRPr lang="en-US" sz="1200" dirty="0"/>
          </a:p>
        </p:txBody>
      </p:sp>
      <p:sp>
        <p:nvSpPr>
          <p:cNvPr id="9" name="Text 6"/>
          <p:cNvSpPr/>
          <p:nvPr/>
        </p:nvSpPr>
        <p:spPr>
          <a:xfrm>
            <a:off x="5257800" y="1143000"/>
            <a:ext cx="3429000" cy="822960"/>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Both land in the High-Protein/High-Fat cluster. Different USDA categories, same nutrient structure.</a:t>
            </a:r>
            <a:endParaRPr lang="en-US" sz="1150" dirty="0"/>
          </a:p>
        </p:txBody>
      </p:sp>
      <p:sp>
        <p:nvSpPr>
          <p:cNvPr id="10" name="Shape 7"/>
          <p:cNvSpPr/>
          <p:nvPr/>
        </p:nvSpPr>
        <p:spPr>
          <a:xfrm>
            <a:off x="5120640" y="2194560"/>
            <a:ext cx="3611880" cy="1207008"/>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1" name="Shape 8"/>
          <p:cNvSpPr/>
          <p:nvPr/>
        </p:nvSpPr>
        <p:spPr>
          <a:xfrm>
            <a:off x="5120640" y="2194560"/>
            <a:ext cx="64008" cy="1207008"/>
          </a:xfrm>
          <a:prstGeom prst="rect">
            <a:avLst/>
          </a:prstGeom>
          <a:solidFill>
            <a:srgbClr val="1A7A8A"/>
          </a:solidFill>
          <a:ln w="12700">
            <a:solidFill>
              <a:srgbClr val="1A7A8A"/>
            </a:solidFill>
            <a:prstDash val="solid"/>
          </a:ln>
        </p:spPr>
        <p:txBody>
          <a:bodyPr/>
          <a:lstStyle/>
          <a:p>
            <a:endParaRPr lang="en-US"/>
          </a:p>
        </p:txBody>
      </p:sp>
      <p:sp>
        <p:nvSpPr>
          <p:cNvPr id="12" name="Text 9"/>
          <p:cNvSpPr/>
          <p:nvPr/>
        </p:nvSpPr>
        <p:spPr>
          <a:xfrm>
            <a:off x="5257800" y="2267712"/>
            <a:ext cx="3429000" cy="256032"/>
          </a:xfrm>
          <a:prstGeom prst="rect">
            <a:avLst/>
          </a:prstGeom>
          <a:noFill/>
          <a:ln/>
        </p:spPr>
        <p:txBody>
          <a:bodyPr wrap="square" lIns="0" tIns="0" rIns="0" bIns="0" rtlCol="0" anchor="t"/>
          <a:lstStyle/>
          <a:p>
            <a:pPr marL="0" indent="0" algn="l">
              <a:buNone/>
            </a:pPr>
            <a:r>
              <a:rPr lang="en-US" sz="1200" b="1" dirty="0">
                <a:solidFill>
                  <a:srgbClr val="1A7A8A"/>
                </a:solidFill>
                <a:latin typeface="Trebuchet MS" pitchFamily="34" charset="0"/>
                <a:ea typeface="Trebuchet MS" pitchFamily="34" charset="-122"/>
                <a:cs typeface="Trebuchet MS" pitchFamily="34" charset="-120"/>
              </a:rPr>
              <a:t>Ice Cream = Frozen Dinners</a:t>
            </a:r>
            <a:endParaRPr lang="en-US" sz="1200" dirty="0"/>
          </a:p>
        </p:txBody>
      </p:sp>
      <p:sp>
        <p:nvSpPr>
          <p:cNvPr id="13" name="Text 10"/>
          <p:cNvSpPr/>
          <p:nvPr/>
        </p:nvSpPr>
        <p:spPr>
          <a:xfrm>
            <a:off x="5257800" y="2514600"/>
            <a:ext cx="3429000" cy="822960"/>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Small serving sizes keep per-serving values low for both. Category is not the driver.</a:t>
            </a:r>
            <a:endParaRPr lang="en-US" sz="1150" dirty="0"/>
          </a:p>
        </p:txBody>
      </p:sp>
      <p:sp>
        <p:nvSpPr>
          <p:cNvPr id="16" name="Text 13"/>
          <p:cNvSpPr/>
          <p:nvPr/>
        </p:nvSpPr>
        <p:spPr>
          <a:xfrm>
            <a:off x="5257800" y="3639312"/>
            <a:ext cx="3429000" cy="256032"/>
          </a:xfrm>
          <a:prstGeom prst="rect">
            <a:avLst/>
          </a:prstGeom>
          <a:noFill/>
          <a:ln/>
        </p:spPr>
        <p:txBody>
          <a:bodyPr wrap="square" lIns="0" tIns="0" rIns="0" bIns="0" rtlCol="0" anchor="t"/>
          <a:lstStyle/>
          <a:p>
            <a:pPr marL="0" indent="0" algn="l">
              <a:buNone/>
            </a:pPr>
            <a:endParaRPr lang="en-US" sz="1200" dirty="0"/>
          </a:p>
        </p:txBody>
      </p:sp>
      <p:sp>
        <p:nvSpPr>
          <p:cNvPr id="17" name="Text 14"/>
          <p:cNvSpPr/>
          <p:nvPr/>
        </p:nvSpPr>
        <p:spPr>
          <a:xfrm>
            <a:off x="5257800" y="3886200"/>
            <a:ext cx="3429000" cy="822960"/>
          </a:xfrm>
          <a:prstGeom prst="rect">
            <a:avLst/>
          </a:prstGeom>
          <a:noFill/>
          <a:ln/>
        </p:spPr>
        <p:txBody>
          <a:bodyPr wrap="square" lIns="0" tIns="0" rIns="0" bIns="0" rtlCol="0" anchor="t"/>
          <a:lstStyle/>
          <a:p>
            <a:pPr marL="0" indent="0" algn="l">
              <a:buNone/>
            </a:pPr>
            <a:r>
              <a:rPr lang="en-US" sz="1150" dirty="0">
                <a:solidFill>
                  <a:srgbClr val="1A2E4A"/>
                </a:solidFill>
                <a:latin typeface="Calibri" pitchFamily="34" charset="0"/>
                <a:ea typeface="Calibri" pitchFamily="34" charset="-122"/>
                <a:cs typeface="Calibri" pitchFamily="34" charset="-120"/>
              </a:rPr>
              <a:t>.</a:t>
            </a:r>
            <a:endParaRPr lang="en-US" sz="11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97</TotalTime>
  <Words>1368</Words>
  <Application>Microsoft Office PowerPoint</Application>
  <PresentationFormat>On-screen Show (16:9)</PresentationFormat>
  <Paragraphs>234</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Nutritional Profiles of Branded Food Products – Project 2</dc:title>
  <dc:subject>PptxGenJS Presentation</dc:subject>
  <dc:creator>Jean Batista</dc:creator>
  <cp:lastModifiedBy>JEAN C BATISTA</cp:lastModifiedBy>
  <cp:revision>3</cp:revision>
  <dcterms:created xsi:type="dcterms:W3CDTF">2026-04-28T01:40:13Z</dcterms:created>
  <dcterms:modified xsi:type="dcterms:W3CDTF">2026-05-12T18:46:37Z</dcterms:modified>
</cp:coreProperties>
</file>