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97BC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22960" y="640080"/>
            <a:ext cx="73152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1" i="0">
                <a:solidFill>
                  <a:srgbClr val="97BC62"/>
                </a:solidFill>
                <a:latin typeface="Calibri"/>
              </a:rPr>
              <a:t>A SUBSTITUTE TEACHER'S 8-WEEK MEASUREMENT 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058400" cy="20116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5400" b="1" i="0">
                <a:solidFill>
                  <a:srgbClr val="F5F3EE"/>
                </a:solidFill>
                <a:latin typeface="Georgia"/>
              </a:rPr>
              <a:t>Did focused practice</a:t>
            </a:r>
          </a:p>
          <a:p>
            <a:pPr algn="l"/>
            <a:r>
              <a:rPr sz="5400" b="1" i="0">
                <a:solidFill>
                  <a:srgbClr val="F5F3EE"/>
                </a:solidFill>
                <a:latin typeface="Georgia"/>
              </a:rPr>
              <a:t>improve classroom</a:t>
            </a:r>
          </a:p>
          <a:p>
            <a:pPr algn="l"/>
            <a:r>
              <a:rPr sz="5400" b="1" i="0">
                <a:solidFill>
                  <a:srgbClr val="F5F3EE"/>
                </a:solidFill>
                <a:latin typeface="Georgia"/>
              </a:rPr>
              <a:t>management?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206240"/>
            <a:ext cx="5486400" cy="18288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9600" b="1" i="0">
                <a:solidFill>
                  <a:srgbClr val="E7B85A"/>
                </a:solidFill>
                <a:latin typeface="Georgia"/>
              </a:rPr>
              <a:t>+134%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4572000"/>
            <a:ext cx="5852160" cy="1463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0" i="0">
                <a:solidFill>
                  <a:srgbClr val="F5F3EE"/>
                </a:solidFill>
                <a:latin typeface="Calibri"/>
              </a:rPr>
              <a:t>overall confidence growth</a:t>
            </a:r>
          </a:p>
          <a:p>
            <a:pPr algn="l"/>
            <a:r>
              <a:rPr sz="2000" b="0" i="0">
                <a:solidFill>
                  <a:srgbClr val="F5F3EE"/>
                </a:solidFill>
                <a:latin typeface="Calibri"/>
              </a:rPr>
              <a:t>from 2.0 to 4.7 on a 5-point scale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217920"/>
            <a:ext cx="1005840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100" b="0" i="1">
                <a:solidFill>
                  <a:srgbClr val="97BC62"/>
                </a:solidFill>
                <a:latin typeface="Calibri"/>
              </a:rPr>
              <a:t>PDP Measurement &amp; Evaluation  ·  Apr 13 to Jun 5,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STEP 7  ·  COMMUNICATE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1097280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600" b="1" i="0">
                <a:solidFill>
                  <a:srgbClr val="2C5F2D"/>
                </a:solidFill>
                <a:latin typeface="Georgia"/>
              </a:rPr>
              <a:t>Next cycle actions.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011680"/>
            <a:ext cx="868680" cy="868680"/>
          </a:xfrm>
          <a:prstGeom prst="ellipse">
            <a:avLst/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868680" cy="868680"/>
          </a:xfrm>
          <a:prstGeom prst="rect">
            <a:avLst/>
          </a:prstGeom>
          <a:noFill/>
        </p:spPr>
        <p:txBody>
          <a:bodyPr wrap="square" lIns="45720" tIns="18288" rIns="45720" bIns="18288" anchor="ctr">
            <a:spAutoFit/>
          </a:bodyPr>
          <a:lstStyle/>
          <a:p>
            <a:pPr algn="ctr"/>
            <a:r>
              <a:rPr sz="3200" b="1" i="0">
                <a:solidFill>
                  <a:srgbClr val="F5F3EE"/>
                </a:solidFill>
                <a:latin typeface="Georgia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83080" y="2011680"/>
            <a:ext cx="987552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1" i="0">
                <a:solidFill>
                  <a:srgbClr val="2C5F2D"/>
                </a:solidFill>
                <a:latin typeface="Calibri"/>
              </a:rPr>
              <a:t>Practice social-emotional language first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83080" y="2514600"/>
            <a:ext cx="987552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Score rose from 1.62 to 3.69. Target remains 4.0. Plan 2 reset phrases before each lesson.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429000"/>
            <a:ext cx="868680" cy="868680"/>
          </a:xfrm>
          <a:prstGeom prst="ellipse">
            <a:avLst/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40080" y="3429000"/>
            <a:ext cx="868680" cy="868680"/>
          </a:xfrm>
          <a:prstGeom prst="rect">
            <a:avLst/>
          </a:prstGeom>
          <a:noFill/>
        </p:spPr>
        <p:txBody>
          <a:bodyPr wrap="square" lIns="45720" tIns="18288" rIns="45720" bIns="18288" anchor="ctr">
            <a:spAutoFit/>
          </a:bodyPr>
          <a:lstStyle/>
          <a:p>
            <a:pPr algn="ctr"/>
            <a:r>
              <a:rPr sz="3200" b="1" i="0">
                <a:solidFill>
                  <a:srgbClr val="F5F3EE"/>
                </a:solidFill>
                <a:latin typeface="Georgia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83080" y="3429000"/>
            <a:ext cx="987552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1" i="0">
                <a:solidFill>
                  <a:srgbClr val="2C5F2D"/>
                </a:solidFill>
                <a:latin typeface="Calibri"/>
              </a:rPr>
              <a:t>Lean into repeat visits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3080" y="3931920"/>
            <a:ext cx="987552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Same-room growth gave the clearest signal, +1.77 points. Build a 5 to 6 room rotation.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4846320"/>
            <a:ext cx="868680" cy="868680"/>
          </a:xfrm>
          <a:prstGeom prst="ellipse">
            <a:avLst/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0080" y="4846320"/>
            <a:ext cx="868680" cy="868680"/>
          </a:xfrm>
          <a:prstGeom prst="rect">
            <a:avLst/>
          </a:prstGeom>
          <a:noFill/>
        </p:spPr>
        <p:txBody>
          <a:bodyPr wrap="square" lIns="45720" tIns="18288" rIns="45720" bIns="18288" anchor="ctr">
            <a:spAutoFit/>
          </a:bodyPr>
          <a:lstStyle/>
          <a:p>
            <a:pPr algn="ctr"/>
            <a:r>
              <a:rPr sz="3200" b="1" i="0">
                <a:solidFill>
                  <a:srgbClr val="F5F3EE"/>
                </a:solidFill>
                <a:latin typeface="Georgia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83080" y="4846320"/>
            <a:ext cx="987552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1" i="0">
                <a:solidFill>
                  <a:srgbClr val="2C5F2D"/>
                </a:solidFill>
                <a:latin typeface="Calibri"/>
              </a:rPr>
              <a:t>Test strategy days inside each phase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83080" y="5349240"/>
            <a:ext cx="987552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Alternate strategy and comparison days in the same phase. Separate practice from calendar time.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97BC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22960" y="1188720"/>
            <a:ext cx="100584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1" i="0">
                <a:solidFill>
                  <a:srgbClr val="97BC62"/>
                </a:solidFill>
                <a:latin typeface="Calibri"/>
              </a:rPr>
              <a:t>THE TAKEAWAY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10515600" cy="2743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6000" b="1" i="0">
                <a:solidFill>
                  <a:srgbClr val="F5F3EE"/>
                </a:solidFill>
                <a:latin typeface="Georgia"/>
              </a:rPr>
              <a:t>Practice improved</a:t>
            </a:r>
          </a:p>
          <a:p>
            <a:pPr algn="l"/>
            <a:r>
              <a:rPr sz="6000" b="1" i="0">
                <a:solidFill>
                  <a:srgbClr val="F5F3EE"/>
                </a:solidFill>
                <a:latin typeface="Georgia"/>
              </a:rPr>
              <a:t>the score.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206240"/>
            <a:ext cx="10515600" cy="18288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0" i="0">
                <a:solidFill>
                  <a:srgbClr val="F5F3EE"/>
                </a:solidFill>
                <a:latin typeface="Calibri"/>
              </a:rPr>
              <a:t>Overall confidence rose from 2.0 to 4.7.</a:t>
            </a:r>
          </a:p>
          <a:p>
            <a:pPr algn="l"/>
            <a:r>
              <a:rPr sz="2000" b="0" i="0">
                <a:solidFill>
                  <a:srgbClr val="F5F3EE"/>
                </a:solidFill>
                <a:latin typeface="Calibri"/>
              </a:rPr>
              <a:t>Positive behavior supports rose from 1.38 to 4.69.</a:t>
            </a:r>
          </a:p>
          <a:p>
            <a:pPr algn="l"/>
            <a:r>
              <a:rPr sz="2000" b="0" i="0">
                <a:solidFill>
                  <a:srgbClr val="F5F3EE"/>
                </a:solidFill>
                <a:latin typeface="Calibri"/>
              </a:rPr>
              <a:t>Social-emotional language reached 3.69, so start there next.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035040"/>
            <a:ext cx="105156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600" b="0" i="1">
                <a:solidFill>
                  <a:srgbClr val="E7B85A"/>
                </a:solidFill>
                <a:latin typeface="Calibri"/>
              </a:rPr>
              <a:t>Next: plan, rehearse, and measure reset language.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STEP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1097280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600" b="1" i="0">
                <a:solidFill>
                  <a:srgbClr val="2C5F2D"/>
                </a:solidFill>
                <a:latin typeface="Georgia"/>
              </a:rPr>
              <a:t>Define the question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920240"/>
            <a:ext cx="10058400" cy="13716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0" i="0">
                <a:solidFill>
                  <a:srgbClr val="1F2933"/>
                </a:solidFill>
                <a:latin typeface="Calibri"/>
              </a:rPr>
              <a:t>Substitute teaching tests classroom management.</a:t>
            </a:r>
          </a:p>
          <a:p>
            <a:pPr algn="l"/>
            <a:r>
              <a:rPr sz="2000" b="0" i="0">
                <a:solidFill>
                  <a:srgbClr val="1F2933"/>
                </a:solidFill>
                <a:latin typeface="Calibri"/>
              </a:rPr>
              <a:t>You enter a new room, grade, and student group most days.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291840"/>
            <a:ext cx="10881360" cy="2103120"/>
          </a:xfrm>
          <a:prstGeom prst="roundRect">
            <a:avLst>
              <a:gd name="adj" fmla="val 8000"/>
            </a:avLst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3474720"/>
            <a:ext cx="1033272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200" b="1" i="0">
                <a:solidFill>
                  <a:srgbClr val="97BC62"/>
                </a:solidFill>
                <a:latin typeface="Calibri"/>
              </a:rPr>
              <a:t>THE GUIDING QUESTION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840480"/>
            <a:ext cx="10332720" cy="14630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000" b="0" i="1">
                <a:solidFill>
                  <a:srgbClr val="F5F3EE"/>
                </a:solidFill>
                <a:latin typeface="Georgia"/>
              </a:rPr>
              <a:t>Did focused use of social-emotional language,</a:t>
            </a:r>
          </a:p>
          <a:p>
            <a:pPr algn="l"/>
            <a:r>
              <a:rPr sz="2000" b="0" i="1">
                <a:solidFill>
                  <a:srgbClr val="F5F3EE"/>
                </a:solidFill>
                <a:latin typeface="Georgia"/>
              </a:rPr>
              <a:t>positive behavior supports, routines, transition steps,</a:t>
            </a:r>
          </a:p>
          <a:p>
            <a:pPr algn="l"/>
            <a:r>
              <a:rPr sz="2000" b="0" i="1">
                <a:solidFill>
                  <a:srgbClr val="F5F3EE"/>
                </a:solidFill>
                <a:latin typeface="Georgia"/>
              </a:rPr>
              <a:t>and prep improve classroom management?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5760720"/>
            <a:ext cx="10972800" cy="5486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i="1">
                <a:solidFill>
                  <a:srgbClr val="6B6F76"/>
                </a:solidFill>
                <a:latin typeface="Calibri"/>
              </a:rPr>
              <a:t>Social-emotional language means naming feelings and reset choices. Positive behavior supports means praise, reminders, and clear expectations.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45720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STEP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22960"/>
            <a:ext cx="1097280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600" b="1" i="0">
                <a:solidFill>
                  <a:srgbClr val="2C5F2D"/>
                </a:solidFill>
                <a:latin typeface="Georgia"/>
              </a:rPr>
              <a:t>The study at a glance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011680"/>
            <a:ext cx="2606040" cy="2560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2606040" cy="109728"/>
          </a:xfrm>
          <a:prstGeom prst="rect">
            <a:avLst/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640080" y="2286000"/>
            <a:ext cx="2606040" cy="13716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7200" b="1" i="0">
                <a:solidFill>
                  <a:srgbClr val="2C5F2D"/>
                </a:solidFill>
                <a:latin typeface="Georgia"/>
              </a:rPr>
              <a:t>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657600"/>
            <a:ext cx="260604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school days</a:t>
            </a:r>
          </a:p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observed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74720" y="2011680"/>
            <a:ext cx="2606040" cy="2560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3474720" y="2011680"/>
            <a:ext cx="2606040" cy="109728"/>
          </a:xfrm>
          <a:prstGeom prst="rect">
            <a:avLst/>
          </a:prstGeom>
          <a:solidFill>
            <a:srgbClr val="97BC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474720" y="2286000"/>
            <a:ext cx="2606040" cy="13716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7200" b="1" i="0">
                <a:solidFill>
                  <a:srgbClr val="97BC62"/>
                </a:solidFill>
                <a:latin typeface="Georgia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3657600"/>
            <a:ext cx="260604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phases:</a:t>
            </a:r>
          </a:p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Baseline to Strategy to Mastery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2011680"/>
            <a:ext cx="2606040" cy="2560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309360" y="2011680"/>
            <a:ext cx="2606040" cy="109728"/>
          </a:xfrm>
          <a:prstGeom prst="rect">
            <a:avLst/>
          </a:prstGeom>
          <a:solidFill>
            <a:srgbClr val="E7B8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309360" y="2286000"/>
            <a:ext cx="2606040" cy="13716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7200" b="1" i="0">
                <a:solidFill>
                  <a:srgbClr val="E7B85A"/>
                </a:solidFill>
                <a:latin typeface="Georgia"/>
              </a:rPr>
              <a:t>13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3657600"/>
            <a:ext cx="260604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classrooms</a:t>
            </a:r>
          </a:p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visited 3 to 4 times each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44000" y="2011680"/>
            <a:ext cx="2606040" cy="2560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9144000" y="2011680"/>
            <a:ext cx="2606040" cy="109728"/>
          </a:xfrm>
          <a:prstGeom prst="rect">
            <a:avLst/>
          </a:prstGeom>
          <a:solidFill>
            <a:srgbClr val="B85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144000" y="2286000"/>
            <a:ext cx="2606040" cy="13716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7200" b="1" i="0">
                <a:solidFill>
                  <a:srgbClr val="B85042"/>
                </a:solidFill>
                <a:latin typeface="Georgia"/>
              </a:rPr>
              <a:t>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0" y="3657600"/>
            <a:ext cx="2606040" cy="8229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rated measures</a:t>
            </a:r>
          </a:p>
          <a:p>
            <a:pPr algn="ctr"/>
            <a:r>
              <a:rPr sz="1400" b="0" i="0">
                <a:solidFill>
                  <a:srgbClr val="1F2933"/>
                </a:solidFill>
                <a:latin typeface="Calibri"/>
              </a:rPr>
              <a:t>per day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029200"/>
            <a:ext cx="10972800" cy="12801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600" b="0" i="1">
                <a:solidFill>
                  <a:srgbClr val="6B6F76"/>
                </a:solidFill>
                <a:latin typeface="Calibri"/>
              </a:rPr>
              <a:t>Baseline measured starting habits. Strategy added named techniques.</a:t>
            </a:r>
          </a:p>
          <a:p>
            <a:pPr algn="l"/>
            <a:r>
              <a:rPr sz="1600" b="0" i="1">
                <a:solidFill>
                  <a:srgbClr val="6B6F76"/>
                </a:solidFill>
                <a:latin typeface="Calibri"/>
              </a:rPr>
              <a:t>Mastery refined which technique fit each classroom moment.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THE PATTERN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200" b="1" i="0">
                <a:solidFill>
                  <a:srgbClr val="2C5F2D"/>
                </a:solidFill>
                <a:latin typeface="Georgia"/>
              </a:rPr>
              <a:t>Confidence rose in steps.</a:t>
            </a:r>
          </a:p>
        </p:txBody>
      </p:sp>
      <p:pic>
        <p:nvPicPr>
          <p:cNvPr id="5" name="Picture 4" descr="01_trajecto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645920"/>
            <a:ext cx="8686800" cy="476901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9601200" y="1828800"/>
            <a:ext cx="2194560" cy="1280160"/>
          </a:xfrm>
          <a:prstGeom prst="roundRect">
            <a:avLst>
              <a:gd name="adj" fmla="val 8000"/>
            </a:avLst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92640" y="1920240"/>
            <a:ext cx="201168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100" b="1" i="0">
                <a:solidFill>
                  <a:srgbClr val="97BC62"/>
                </a:solidFill>
                <a:latin typeface="Calibri"/>
              </a:rPr>
              <a:t>BASELINE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47504" y="2034022"/>
            <a:ext cx="1901952" cy="1052596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200" b="1" i="0" dirty="0">
                <a:solidFill>
                  <a:srgbClr val="F5F3EE"/>
                </a:solidFill>
                <a:latin typeface="Georgia"/>
              </a:rPr>
              <a:t>avg 2.0</a:t>
            </a:r>
          </a:p>
          <a:p>
            <a:pPr algn="ctr"/>
            <a:r>
              <a:rPr sz="2200" b="1" i="0" dirty="0">
                <a:solidFill>
                  <a:srgbClr val="F5F3EE"/>
                </a:solidFill>
                <a:latin typeface="Georgia"/>
              </a:rPr>
              <a:t>starting point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601200" y="3246120"/>
            <a:ext cx="2194560" cy="1280160"/>
          </a:xfrm>
          <a:prstGeom prst="roundRect">
            <a:avLst>
              <a:gd name="adj" fmla="val 8000"/>
            </a:avLst>
          </a:prstGeom>
          <a:solidFill>
            <a:srgbClr val="E7B8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692640" y="3337560"/>
            <a:ext cx="201168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100" b="1" i="0">
                <a:solidFill>
                  <a:srgbClr val="1F2933"/>
                </a:solidFill>
                <a:latin typeface="Calibri"/>
              </a:rPr>
              <a:t>STRATEGY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84080" y="3474720"/>
            <a:ext cx="1828800" cy="960263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000" b="1" i="0" dirty="0">
                <a:solidFill>
                  <a:srgbClr val="1F2933"/>
                </a:solidFill>
                <a:latin typeface="Georgia"/>
              </a:rPr>
              <a:t>avg 4.1</a:t>
            </a:r>
          </a:p>
          <a:p>
            <a:pPr algn="ctr"/>
            <a:r>
              <a:rPr sz="2000" b="1" i="0" dirty="0">
                <a:solidFill>
                  <a:srgbClr val="1F2933"/>
                </a:solidFill>
                <a:latin typeface="Georgia"/>
              </a:rPr>
              <a:t>named strategies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601200" y="4663440"/>
            <a:ext cx="2194560" cy="1280160"/>
          </a:xfrm>
          <a:prstGeom prst="roundRect">
            <a:avLst>
              <a:gd name="adj" fmla="val 8000"/>
            </a:avLst>
          </a:prstGeom>
          <a:solidFill>
            <a:srgbClr val="97BC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692640" y="4754880"/>
            <a:ext cx="2011680" cy="36576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100" b="1" i="0">
                <a:solidFill>
                  <a:srgbClr val="2C5F2D"/>
                </a:solidFill>
                <a:latin typeface="Calibri"/>
              </a:rPr>
              <a:t>MASTERY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92640" y="4946904"/>
            <a:ext cx="201168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2200" b="1" i="0" dirty="0">
                <a:solidFill>
                  <a:srgbClr val="1F2933"/>
                </a:solidFill>
                <a:latin typeface="Georgia"/>
              </a:rPr>
              <a:t>avg 4.7</a:t>
            </a:r>
          </a:p>
          <a:p>
            <a:pPr algn="ctr"/>
            <a:r>
              <a:rPr sz="2200" b="1" i="0" dirty="0">
                <a:solidFill>
                  <a:srgbClr val="1F2933"/>
                </a:solidFill>
                <a:latin typeface="Georgia"/>
              </a:rPr>
              <a:t>refined use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621792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 i="1">
                <a:solidFill>
                  <a:srgbClr val="6B6F76"/>
                </a:solidFill>
                <a:latin typeface="Calibri"/>
              </a:rPr>
              <a:t>The largest gain followed the start of named strategies. Mastery added another +0.6 points.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WHERE THE GROWTH HAPPENED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200" b="1" i="0">
                <a:solidFill>
                  <a:srgbClr val="2C5F2D"/>
                </a:solidFill>
                <a:latin typeface="Georgia"/>
              </a:rPr>
              <a:t>Behavior supports led. Emotional language trailed.</a:t>
            </a:r>
          </a:p>
        </p:txBody>
      </p:sp>
      <p:pic>
        <p:nvPicPr>
          <p:cNvPr id="5" name="Picture 4" descr="02_subskil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645920"/>
            <a:ext cx="8046720" cy="503471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961120" y="1828800"/>
            <a:ext cx="2926080" cy="1828800"/>
          </a:xfrm>
          <a:prstGeom prst="roundRect">
            <a:avLst>
              <a:gd name="adj" fmla="val 8000"/>
            </a:avLst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098280" y="1920240"/>
            <a:ext cx="27432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100" b="1" i="0">
                <a:solidFill>
                  <a:srgbClr val="97BC62"/>
                </a:solidFill>
                <a:latin typeface="Calibri"/>
              </a:rPr>
              <a:t>BIGGEST GAIN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98280" y="2286000"/>
            <a:ext cx="2743200" cy="5486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600" b="1" i="0">
                <a:solidFill>
                  <a:srgbClr val="F5F3EE"/>
                </a:solidFill>
                <a:latin typeface="Calibri"/>
              </a:rPr>
              <a:t>Positive behavior supports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98280" y="2743200"/>
            <a:ext cx="274320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800" b="1" i="0">
                <a:solidFill>
                  <a:srgbClr val="E7B85A"/>
                </a:solidFill>
                <a:latin typeface="Georgia"/>
              </a:rPr>
              <a:t>1.38 to 4.69</a:t>
            </a:r>
          </a:p>
          <a:p>
            <a:pPr algn="l"/>
            <a:r>
              <a:rPr sz="1800" b="1" i="0">
                <a:solidFill>
                  <a:srgbClr val="E7B85A"/>
                </a:solidFill>
                <a:latin typeface="Georgia"/>
              </a:rPr>
              <a:t>+241% growth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961120" y="3794760"/>
            <a:ext cx="2926080" cy="1828800"/>
          </a:xfrm>
          <a:prstGeom prst="roundRect">
            <a:avLst>
              <a:gd name="adj" fmla="val 8000"/>
            </a:avLst>
          </a:prstGeom>
          <a:solidFill>
            <a:srgbClr val="B850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9098280" y="3886200"/>
            <a:ext cx="27432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100" b="1" i="0">
                <a:solidFill>
                  <a:srgbClr val="F5F3EE"/>
                </a:solidFill>
                <a:latin typeface="Calibri"/>
              </a:rPr>
              <a:t>NEXT TARGET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8280" y="4251960"/>
            <a:ext cx="2743200" cy="5486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600" b="1" i="0">
                <a:solidFill>
                  <a:srgbClr val="F5F3EE"/>
                </a:solidFill>
                <a:latin typeface="Calibri"/>
              </a:rPr>
              <a:t>Social-emotional language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8280" y="4709160"/>
            <a:ext cx="2743200" cy="9144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500" b="1" i="0">
                <a:solidFill>
                  <a:srgbClr val="F5F3EE"/>
                </a:solidFill>
                <a:latin typeface="Georgia"/>
              </a:rPr>
              <a:t>1.62 to 3.69</a:t>
            </a:r>
          </a:p>
          <a:p>
            <a:pPr algn="l"/>
            <a:r>
              <a:rPr sz="1500" b="1" i="0">
                <a:solidFill>
                  <a:srgbClr val="F5F3EE"/>
                </a:solidFill>
                <a:latin typeface="Georgia"/>
              </a:rPr>
              <a:t>still below the 4.0 target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 i="1">
                <a:solidFill>
                  <a:srgbClr val="6B6F76"/>
                </a:solidFill>
                <a:latin typeface="Calibri"/>
              </a:rPr>
              <a:t>Praise, expectations, and reminders moved fastest. Feelings and reset language need more planned practice.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ADDED GROWTH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200" b="1" i="0">
                <a:solidFill>
                  <a:srgbClr val="2C5F2D"/>
                </a:solidFill>
                <a:latin typeface="Georgia"/>
              </a:rPr>
              <a:t>Both phase changes improved the score.</a:t>
            </a:r>
          </a:p>
        </p:txBody>
      </p:sp>
      <p:pic>
        <p:nvPicPr>
          <p:cNvPr id="5" name="Picture 4" descr="03_growt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7772400" cy="41007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78240" y="1828800"/>
            <a:ext cx="3108960" cy="41148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Baseline to Strategy</a:t>
            </a: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added +2.1 points,</a:t>
            </a: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from 2.0 to 4.1.</a:t>
            </a:r>
          </a:p>
          <a:p>
            <a:pPr algn="l"/>
            <a:endParaRPr sz="1500" b="0" i="0">
              <a:solidFill>
                <a:srgbClr val="1F2933"/>
              </a:solidFill>
              <a:latin typeface="Calibri"/>
            </a:endParaRP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Strategy to Mastery</a:t>
            </a: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added +0.6 points,</a:t>
            </a: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from 4.1 to 4.7.</a:t>
            </a:r>
          </a:p>
          <a:p>
            <a:pPr algn="l"/>
            <a:endParaRPr sz="1500" b="0" i="0">
              <a:solidFill>
                <a:srgbClr val="1F2933"/>
              </a:solidFill>
              <a:latin typeface="Calibri"/>
            </a:endParaRP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Stopping after Strategy</a:t>
            </a: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would miss the last</a:t>
            </a:r>
          </a:p>
          <a:p>
            <a:pPr algn="l"/>
            <a:r>
              <a:rPr sz="1500" b="0" i="0">
                <a:solidFill>
                  <a:srgbClr val="1F2933"/>
                </a:solidFill>
                <a:latin typeface="Calibri"/>
              </a:rPr>
              <a:t>+0.6 points.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 i="1">
                <a:solidFill>
                  <a:srgbClr val="6B6F76"/>
                </a:solidFill>
                <a:latin typeface="Calibri"/>
              </a:rPr>
              <a:t>Keep the Mastery phase because refinement produced measurable added gain.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THE CONFOUND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200" b="1" i="0">
                <a:solidFill>
                  <a:srgbClr val="2C5F2D"/>
                </a:solidFill>
                <a:latin typeface="Georgia"/>
              </a:rPr>
              <a:t>Same room. Better outcome.</a:t>
            </a:r>
          </a:p>
        </p:txBody>
      </p:sp>
      <p:pic>
        <p:nvPicPr>
          <p:cNvPr id="5" name="Picture 4" descr="04_within_classroo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7772400" cy="4271947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0" y="1828800"/>
            <a:ext cx="3200400" cy="4114800"/>
          </a:xfrm>
          <a:prstGeom prst="roundRect">
            <a:avLst>
              <a:gd name="adj" fmla="val 8000"/>
            </a:avLst>
          </a:prstGeom>
          <a:solidFill>
            <a:srgbClr val="2C5F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869680" y="1965960"/>
            <a:ext cx="292608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100" b="1" i="0">
                <a:solidFill>
                  <a:srgbClr val="97BC62"/>
                </a:solidFill>
                <a:latin typeface="Calibri"/>
              </a:rPr>
              <a:t>WHY THIS MATTERS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69680" y="2377440"/>
            <a:ext cx="2926080" cy="329184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i="0">
                <a:solidFill>
                  <a:srgbClr val="F5F3EE"/>
                </a:solidFill>
                <a:latin typeface="Calibri"/>
              </a:rPr>
              <a:t>If easier rooms came later, repeat visits would not rise inside the same rooms.</a:t>
            </a:r>
          </a:p>
          <a:p>
            <a:pPr algn="l"/>
            <a:endParaRPr sz="1400" b="0" i="0">
              <a:solidFill>
                <a:srgbClr val="F5F3EE"/>
              </a:solidFill>
              <a:latin typeface="Calibri"/>
            </a:endParaRPr>
          </a:p>
          <a:p>
            <a:pPr algn="l"/>
            <a:r>
              <a:rPr sz="1400" b="0" i="0">
                <a:solidFill>
                  <a:srgbClr val="F5F3EE"/>
                </a:solidFill>
                <a:latin typeface="Calibri"/>
              </a:rPr>
              <a:t>11 of 13 classrooms scored higher on the last visit than the first.</a:t>
            </a:r>
          </a:p>
          <a:p>
            <a:pPr algn="l"/>
            <a:endParaRPr sz="1400" b="0" i="0">
              <a:solidFill>
                <a:srgbClr val="F5F3EE"/>
              </a:solidFill>
              <a:latin typeface="Calibri"/>
            </a:endParaRPr>
          </a:p>
          <a:p>
            <a:pPr algn="l"/>
            <a:r>
              <a:rPr sz="1400" b="0" i="0">
                <a:solidFill>
                  <a:srgbClr val="F5F3EE"/>
                </a:solidFill>
                <a:latin typeface="Calibri"/>
              </a:rPr>
              <a:t>Mean within-room gain: +1.77 points.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 i="1">
                <a:solidFill>
                  <a:srgbClr val="6B6F76"/>
                </a:solidFill>
                <a:latin typeface="Calibri"/>
              </a:rPr>
              <a:t>Room difficulty does not explain the full increase.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CLASSROOM TYPE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200" b="1" i="0">
                <a:solidFill>
                  <a:srgbClr val="2C5F2D"/>
                </a:solidFill>
                <a:latin typeface="Georgia"/>
              </a:rPr>
              <a:t>Specialized settings improved too.</a:t>
            </a:r>
          </a:p>
        </p:txBody>
      </p:sp>
      <p:pic>
        <p:nvPicPr>
          <p:cNvPr id="5" name="Picture 4" descr="05_classroom_ty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554480"/>
            <a:ext cx="8046720" cy="46233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61120" y="1828800"/>
            <a:ext cx="3017520" cy="41148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General education</a:t>
            </a: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rooms averaged 4.83</a:t>
            </a: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in Mastery.</a:t>
            </a:r>
          </a:p>
          <a:p>
            <a:pPr algn="l"/>
            <a:endParaRPr sz="1400" b="0" i="0">
              <a:solidFill>
                <a:srgbClr val="1F2933"/>
              </a:solidFill>
              <a:latin typeface="Calibri"/>
            </a:endParaRP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ICT co-taught rooms</a:t>
            </a: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averaged 4.50.</a:t>
            </a:r>
          </a:p>
          <a:p>
            <a:pPr algn="l"/>
            <a:endParaRPr sz="1400" b="0" i="0">
              <a:solidFill>
                <a:srgbClr val="1F2933"/>
              </a:solidFill>
              <a:latin typeface="Calibri"/>
            </a:endParaRP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Self-contained rooms,</a:t>
            </a: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smaller specialized classes,</a:t>
            </a:r>
          </a:p>
          <a:p>
            <a:pPr algn="l"/>
            <a:r>
              <a:rPr sz="1400" b="0" i="0">
                <a:solidFill>
                  <a:srgbClr val="1F2933"/>
                </a:solidFill>
                <a:latin typeface="Calibri"/>
              </a:rPr>
              <a:t>averaged 5.00.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0" i="1">
                <a:solidFill>
                  <a:srgbClr val="6B6F76"/>
                </a:solidFill>
                <a:latin typeface="Calibri"/>
              </a:rPr>
              <a:t>Higher-need settings started lower, then gained the most after routines became consistent.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65760"/>
            <a:ext cx="10972800" cy="4114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300" b="1" i="0">
                <a:solidFill>
                  <a:srgbClr val="97BC62"/>
                </a:solidFill>
                <a:latin typeface="Calibri"/>
              </a:rPr>
              <a:t>RATING CHECK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3000" b="1" i="0">
                <a:solidFill>
                  <a:srgbClr val="2C5F2D"/>
                </a:solidFill>
                <a:latin typeface="Georgia"/>
              </a:rPr>
              <a:t>Counts support the self-ratings.</a:t>
            </a:r>
          </a:p>
        </p:txBody>
      </p:sp>
      <p:pic>
        <p:nvPicPr>
          <p:cNvPr id="5" name="Picture 4" descr="06_checklis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737360"/>
            <a:ext cx="9418320" cy="51460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5486400"/>
            <a:ext cx="10972800" cy="1097280"/>
          </a:xfrm>
          <a:prstGeom prst="rect">
            <a:avLst/>
          </a:prstGeom>
          <a:noFill/>
        </p:spPr>
        <p:txBody>
          <a:bodyPr wrap="square" lIns="45720" tIns="18288" rIns="45720" bIns="18288" anchor="t">
            <a:spAutoFit/>
          </a:bodyPr>
          <a:lstStyle/>
          <a:p>
            <a:pPr algn="ctr"/>
            <a:r>
              <a:rPr sz="1400" b="0" i="1">
                <a:solidFill>
                  <a:srgbClr val="6B6F76"/>
                </a:solidFill>
                <a:latin typeface="Calibri"/>
              </a:rPr>
              <a:t>Transition checklist completion tracked transition ratings at r = 0.91.</a:t>
            </a:r>
          </a:p>
          <a:p>
            <a:pPr algn="ctr"/>
            <a:r>
              <a:rPr sz="1400" b="0" i="1">
                <a:solidFill>
                  <a:srgbClr val="6B6F76"/>
                </a:solidFill>
                <a:latin typeface="Calibri"/>
              </a:rPr>
              <a:t>Prep checklist completion tracked preparedness ratings at r = 0.83.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569</Words>
  <Application>Microsoft Office PowerPoint</Application>
  <PresentationFormat>Widescreen</PresentationFormat>
  <Paragraphs>114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JEAN C BATISTA</cp:lastModifiedBy>
  <cp:revision>2</cp:revision>
  <dcterms:created xsi:type="dcterms:W3CDTF">2013-01-27T09:14:16Z</dcterms:created>
  <dcterms:modified xsi:type="dcterms:W3CDTF">2026-05-18T16:05:29Z</dcterms:modified>
  <cp:category/>
</cp:coreProperties>
</file>